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40" r:id="rId2"/>
    <p:sldId id="354" r:id="rId3"/>
    <p:sldId id="341" r:id="rId4"/>
    <p:sldId id="342" r:id="rId5"/>
    <p:sldId id="343" r:id="rId6"/>
    <p:sldId id="344" r:id="rId7"/>
    <p:sldId id="345" r:id="rId8"/>
    <p:sldId id="346" r:id="rId9"/>
    <p:sldId id="347" r:id="rId10"/>
    <p:sldId id="351" r:id="rId11"/>
    <p:sldId id="348" r:id="rId12"/>
    <p:sldId id="349" r:id="rId13"/>
    <p:sldId id="350" r:id="rId14"/>
    <p:sldId id="356" r:id="rId15"/>
    <p:sldId id="357" r:id="rId16"/>
    <p:sldId id="358" r:id="rId17"/>
    <p:sldId id="367" r:id="rId18"/>
    <p:sldId id="359" r:id="rId19"/>
    <p:sldId id="362" r:id="rId20"/>
    <p:sldId id="363" r:id="rId21"/>
    <p:sldId id="361" r:id="rId22"/>
    <p:sldId id="360" r:id="rId23"/>
    <p:sldId id="364" r:id="rId24"/>
    <p:sldId id="365" r:id="rId25"/>
    <p:sldId id="366" r:id="rId26"/>
    <p:sldId id="355" r:id="rId27"/>
    <p:sldId id="368" r:id="rId28"/>
    <p:sldId id="369" r:id="rId29"/>
    <p:sldId id="370" r:id="rId30"/>
    <p:sldId id="372" r:id="rId31"/>
    <p:sldId id="371" r:id="rId32"/>
    <p:sldId id="37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3667" autoAdjust="0"/>
    <p:restoredTop sz="94607" autoAdjust="0"/>
  </p:normalViewPr>
  <p:slideViewPr>
    <p:cSldViewPr showGuides="1">
      <p:cViewPr varScale="1">
        <p:scale>
          <a:sx n="104" d="100"/>
          <a:sy n="104" d="100"/>
        </p:scale>
        <p:origin x="-1014" y="-84"/>
      </p:cViewPr>
      <p:guideLst>
        <p:guide orient="horz" pos="2296"/>
        <p:guide pos="2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01" d="100"/>
          <a:sy n="101" d="100"/>
        </p:scale>
        <p:origin x="-349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14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E0137-8AAD-439E-82EB-56F309B6F70C}" type="datetimeFigureOut">
              <a:rPr lang="en-US" smtClean="0"/>
              <a:pPr/>
              <a:t>6/20/2010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D7D94-4DE4-4FCC-B2C3-150C5F4589C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14-16/6/2010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RF Denmark - Superfish Exercise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AE0A-2C7B-476D-921A-DB40558571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14-16/6/2010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RF Denmark - Superfish Exercise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AE0A-2C7B-476D-921A-DB40558571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14-16/6/2010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RF Denmark - Superfish Exercise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AE0A-2C7B-476D-921A-DB40558571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7158" y="6356350"/>
            <a:ext cx="928694" cy="365125"/>
          </a:xfrm>
        </p:spPr>
        <p:txBody>
          <a:bodyPr/>
          <a:lstStyle/>
          <a:p>
            <a:r>
              <a:rPr lang="en-US" smtClean="0"/>
              <a:t>14-16/6/2010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RF Denmark - Superfish Exercise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AE0A-2C7B-476D-921A-DB40558571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14-16/6/2010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RF Denmark - Superfish Exercise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AE0A-2C7B-476D-921A-DB40558571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28670"/>
            <a:ext cx="4038600" cy="51974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038600" cy="51974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14-16/6/2010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RF Denmark - Superfish Exercise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AE0A-2C7B-476D-921A-DB40558571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14-16/6/2010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RF Denmark - Superfish Exercise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AE0A-2C7B-476D-921A-DB40558571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14-16/6/2010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RF Denmark - Superfish Exercise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AE0A-2C7B-476D-921A-DB40558571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14-16/6/2010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RF Denmark - Superfish Exercise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AE0A-2C7B-476D-921A-DB40558571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14-16/6/2010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RF Denmark - Superfish Exercise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AE0A-2C7B-476D-921A-DB40558571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14-16/6/2010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RF Denmark - Superfish Exercise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AE0A-2C7B-476D-921A-DB40558571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0108"/>
            <a:ext cx="8229600" cy="5126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7158" y="6356350"/>
            <a:ext cx="11184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14-16/6/2010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5852" y="6356350"/>
            <a:ext cx="6572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CAS RF Denmark - Superfish Exercise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148" y="6356350"/>
            <a:ext cx="828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AAE0A-2C7B-476D-921A-DB40558571D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29.png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3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2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4.bin"/><Relationship Id="rId9" Type="http://schemas.openxmlformats.org/officeDocument/2006/relationships/oleObject" Target="../embeddings/oleObject2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aacg1.lanl.gov/laacg/services/services.phtml" TargetMode="External"/><Relationship Id="rId2" Type="http://schemas.openxmlformats.org/officeDocument/2006/relationships/hyperlink" Target="http://www.winehq.org/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31.bin"/><Relationship Id="rId4" Type="http://schemas.openxmlformats.org/officeDocument/2006/relationships/image" Target="../media/image5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Superfish</a:t>
            </a:r>
            <a:r>
              <a:rPr lang="en-GB" dirty="0" smtClean="0"/>
              <a:t> Exercise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14-16/6/2010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RF Denmark - Superfish Exercise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AE0A-2C7B-476D-921A-DB40558571D2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428992" y="714356"/>
            <a:ext cx="32923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cern.ch/</a:t>
            </a:r>
            <a:r>
              <a:rPr lang="en-GB" sz="3200" dirty="0" err="1" smtClean="0"/>
              <a:t>rf</a:t>
            </a:r>
            <a:r>
              <a:rPr lang="en-GB" sz="3200" dirty="0" smtClean="0"/>
              <a:t>-lectures</a:t>
            </a:r>
            <a:endParaRPr lang="en-GB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Namelist</a:t>
            </a:r>
            <a:r>
              <a:rPr lang="en-GB" dirty="0" smtClean="0"/>
              <a:t> input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14-16/6/2010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RF Denmark - Superfish Exercise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AE0A-2C7B-476D-921A-DB40558571D2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84213" y="928670"/>
            <a:ext cx="7459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Superfish</a:t>
            </a:r>
            <a:r>
              <a:rPr lang="en-GB" dirty="0" smtClean="0"/>
              <a:t> passes a number of parameters with so-called </a:t>
            </a:r>
            <a:r>
              <a:rPr lang="en-GB" dirty="0" err="1" smtClean="0"/>
              <a:t>namelists</a:t>
            </a:r>
            <a:r>
              <a:rPr lang="en-GB" dirty="0" smtClean="0"/>
              <a:t>; this is an old FORTRAN concept that allows relatively free-format input. The format is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84213" y="2071678"/>
            <a:ext cx="6981591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hangingPunct="0"/>
            <a:r>
              <a:rPr lang="en-GB" dirty="0" smtClean="0"/>
              <a:t>Accelerating cavity with an elliptical segment         ! a Comment</a:t>
            </a:r>
          </a:p>
          <a:p>
            <a:pPr hangingPunct="0"/>
            <a:r>
              <a:rPr lang="en-GB" dirty="0" smtClean="0"/>
              <a:t>&amp;REG KPROB = 1,FREQ = 700.0,DX = .1,                    ! KPROB=1 &gt; </a:t>
            </a:r>
            <a:r>
              <a:rPr lang="en-GB" dirty="0" err="1" smtClean="0"/>
              <a:t>Superfish</a:t>
            </a:r>
            <a:endParaRPr lang="en-GB" dirty="0" smtClean="0"/>
          </a:p>
          <a:p>
            <a:pPr hangingPunct="0"/>
            <a:r>
              <a:rPr lang="en-GB" dirty="0" smtClean="0"/>
              <a:t>NBSUP = 1,NBSLO = 0,NBSRT = 1,NBSLF = 0,</a:t>
            </a:r>
          </a:p>
          <a:p>
            <a:pPr hangingPunct="0"/>
            <a:r>
              <a:rPr lang="en-GB" dirty="0" smtClean="0"/>
              <a:t>ICYLIN = 1,CCL = 1</a:t>
            </a:r>
          </a:p>
          <a:p>
            <a:pPr hangingPunct="0"/>
            <a:r>
              <a:rPr lang="en-GB" dirty="0" smtClean="0"/>
              <a:t>IRTYPE = 1,RMASS = </a:t>
            </a:r>
            <a:r>
              <a:rPr lang="en-GB" dirty="0" smtClean="0">
                <a:sym typeface="Symbol"/>
              </a:rPr>
              <a:t></a:t>
            </a:r>
            <a:r>
              <a:rPr lang="en-GB" dirty="0" smtClean="0"/>
              <a:t>2.0,TEMPK = 2.0,TC = 9.2,RESIDR = 0.10E</a:t>
            </a:r>
            <a:r>
              <a:rPr lang="en-GB" dirty="0" smtClean="0">
                <a:sym typeface="Symbol"/>
              </a:rPr>
              <a:t></a:t>
            </a:r>
            <a:r>
              <a:rPr lang="en-GB" dirty="0" smtClean="0"/>
              <a:t>07,</a:t>
            </a:r>
          </a:p>
          <a:p>
            <a:pPr hangingPunct="0"/>
            <a:r>
              <a:rPr lang="en-GB" dirty="0" smtClean="0"/>
              <a:t>XDRI = 5.1350,YDRI = 18.600 &amp;</a:t>
            </a:r>
          </a:p>
          <a:p>
            <a:pPr hangingPunct="0"/>
            <a:r>
              <a:rPr lang="en-GB" dirty="0" smtClean="0"/>
              <a:t> </a:t>
            </a:r>
          </a:p>
          <a:p>
            <a:pPr hangingPunct="0"/>
            <a:r>
              <a:rPr lang="en-GB" dirty="0" smtClean="0"/>
              <a:t>&amp;PO X = 0.00,Y = 0.00 &amp;</a:t>
            </a:r>
          </a:p>
          <a:p>
            <a:pPr hangingPunct="0"/>
            <a:r>
              <a:rPr lang="en-GB" dirty="0" smtClean="0"/>
              <a:t>&amp;PO X = 0.00,Y = 5.00 &amp;</a:t>
            </a:r>
          </a:p>
          <a:p>
            <a:pPr hangingPunct="0"/>
            <a:r>
              <a:rPr lang="en-GB" dirty="0" smtClean="0"/>
              <a:t>&amp;PO NT = 2,X0 = 0,Y0 = 8,A = 1.5,B = 3,X = 1.4918,Y = </a:t>
            </a:r>
            <a:r>
              <a:rPr lang="en-GB" dirty="0" smtClean="0">
                <a:sym typeface="Symbol"/>
              </a:rPr>
              <a:t></a:t>
            </a:r>
            <a:r>
              <a:rPr lang="en-GB" dirty="0" smtClean="0"/>
              <a:t>0.3127 &amp;</a:t>
            </a:r>
          </a:p>
          <a:p>
            <a:pPr hangingPunct="0"/>
            <a:r>
              <a:rPr lang="en-GB" dirty="0" smtClean="0"/>
              <a:t>&amp;PO X = 1.903,Y = 15.533 &amp;</a:t>
            </a:r>
          </a:p>
          <a:p>
            <a:pPr hangingPunct="0"/>
            <a:r>
              <a:rPr lang="en-GB" dirty="0" smtClean="0"/>
              <a:t>&amp;PO NT = 2,X0 = 5.1350,Y0 = 15.36350,X = 0.00,Y = 3.23650 &amp;</a:t>
            </a:r>
          </a:p>
          <a:p>
            <a:pPr hangingPunct="0"/>
            <a:r>
              <a:rPr lang="en-GB" dirty="0" smtClean="0"/>
              <a:t>&amp;PO X = 5.1350,Y = 0.00 &amp;</a:t>
            </a:r>
          </a:p>
          <a:p>
            <a:pPr hangingPunct="0"/>
            <a:r>
              <a:rPr lang="en-GB" dirty="0" smtClean="0"/>
              <a:t>&amp;PO X = 0.00,Y = 0.00 &amp;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213" y="1571612"/>
            <a:ext cx="487864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hangingPunct="0"/>
            <a:r>
              <a:rPr lang="en-GB" dirty="0" smtClean="0"/>
              <a:t>&amp;keyword  {variable=value, variable=value, ...}    &amp;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Input of the geometry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14-16/6/2010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RF Denmark - Superfish Exercise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AE0A-2C7B-476D-921A-DB40558571D2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84212" y="1571612"/>
            <a:ext cx="61023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dirty="0" smtClean="0">
                <a:latin typeface="Lucida Console" pitchFamily="49" charset="0"/>
              </a:rPr>
              <a:t>&amp;</a:t>
            </a:r>
            <a:r>
              <a:rPr lang="en-US" dirty="0" err="1" smtClean="0">
                <a:latin typeface="Lucida Console" pitchFamily="49" charset="0"/>
              </a:rPr>
              <a:t>po</a:t>
            </a:r>
            <a:r>
              <a:rPr lang="en-US" dirty="0" smtClean="0">
                <a:latin typeface="Lucida Console" pitchFamily="49" charset="0"/>
              </a:rPr>
              <a:t> x=  0.0, y=  0.0    &amp;</a:t>
            </a:r>
          </a:p>
          <a:p>
            <a:pPr eaLnBrk="0" hangingPunct="0">
              <a:lnSpc>
                <a:spcPct val="80000"/>
              </a:lnSpc>
            </a:pPr>
            <a:r>
              <a:rPr lang="en-US" dirty="0" smtClean="0">
                <a:latin typeface="Lucida Console" pitchFamily="49" charset="0"/>
              </a:rPr>
              <a:t>&amp;</a:t>
            </a:r>
            <a:r>
              <a:rPr lang="en-US" dirty="0" err="1" smtClean="0">
                <a:latin typeface="Lucida Console" pitchFamily="49" charset="0"/>
              </a:rPr>
              <a:t>po</a:t>
            </a:r>
            <a:r>
              <a:rPr lang="en-US" dirty="0" smtClean="0">
                <a:latin typeface="Lucida Console" pitchFamily="49" charset="0"/>
              </a:rPr>
              <a:t> x=  0.0, y= 23.469  &amp;</a:t>
            </a:r>
          </a:p>
          <a:p>
            <a:pPr eaLnBrk="0" hangingPunct="0">
              <a:lnSpc>
                <a:spcPct val="80000"/>
              </a:lnSpc>
            </a:pPr>
            <a:r>
              <a:rPr lang="en-US" dirty="0" smtClean="0">
                <a:latin typeface="Lucida Console" pitchFamily="49" charset="0"/>
              </a:rPr>
              <a:t>&amp;</a:t>
            </a:r>
            <a:r>
              <a:rPr lang="en-US" dirty="0" err="1" smtClean="0">
                <a:latin typeface="Lucida Console" pitchFamily="49" charset="0"/>
              </a:rPr>
              <a:t>po</a:t>
            </a:r>
            <a:r>
              <a:rPr lang="en-US" dirty="0" smtClean="0">
                <a:latin typeface="Lucida Console" pitchFamily="49" charset="0"/>
              </a:rPr>
              <a:t> x=  2.0, y= 23.469  &amp;</a:t>
            </a:r>
          </a:p>
          <a:p>
            <a:pPr eaLnBrk="0" hangingPunct="0">
              <a:lnSpc>
                <a:spcPct val="80000"/>
              </a:lnSpc>
            </a:pPr>
            <a:r>
              <a:rPr lang="en-US" dirty="0" smtClean="0">
                <a:latin typeface="Lucida Console" pitchFamily="49" charset="0"/>
              </a:rPr>
              <a:t>&amp;</a:t>
            </a:r>
            <a:r>
              <a:rPr lang="en-US" dirty="0" err="1" smtClean="0">
                <a:latin typeface="Lucida Console" pitchFamily="49" charset="0"/>
              </a:rPr>
              <a:t>po</a:t>
            </a:r>
            <a:r>
              <a:rPr lang="en-US" dirty="0" smtClean="0">
                <a:latin typeface="Lucida Console" pitchFamily="49" charset="0"/>
              </a:rPr>
              <a:t> x= 15,   y= 10.469, </a:t>
            </a:r>
            <a:r>
              <a:rPr lang="en-US" dirty="0" err="1" smtClean="0">
                <a:latin typeface="Lucida Console" pitchFamily="49" charset="0"/>
              </a:rPr>
              <a:t>nt</a:t>
            </a:r>
            <a:r>
              <a:rPr lang="en-US" dirty="0" smtClean="0">
                <a:latin typeface="Lucida Console" pitchFamily="49" charset="0"/>
              </a:rPr>
              <a:t>=5, radius=13 &amp;</a:t>
            </a:r>
          </a:p>
          <a:p>
            <a:pPr eaLnBrk="0" hangingPunct="0">
              <a:lnSpc>
                <a:spcPct val="80000"/>
              </a:lnSpc>
            </a:pPr>
            <a:r>
              <a:rPr lang="en-US" dirty="0" smtClean="0">
                <a:latin typeface="Lucida Console" pitchFamily="49" charset="0"/>
              </a:rPr>
              <a:t>&amp;</a:t>
            </a:r>
            <a:r>
              <a:rPr lang="en-US" dirty="0" err="1" smtClean="0">
                <a:latin typeface="Lucida Console" pitchFamily="49" charset="0"/>
              </a:rPr>
              <a:t>po</a:t>
            </a:r>
            <a:r>
              <a:rPr lang="en-US" dirty="0" smtClean="0">
                <a:latin typeface="Lucida Console" pitchFamily="49" charset="0"/>
              </a:rPr>
              <a:t> x= 15,   y=  9.1375 &amp;</a:t>
            </a:r>
          </a:p>
          <a:p>
            <a:pPr eaLnBrk="0" hangingPunct="0">
              <a:lnSpc>
                <a:spcPct val="80000"/>
              </a:lnSpc>
            </a:pPr>
            <a:r>
              <a:rPr lang="en-US" dirty="0" smtClean="0">
                <a:latin typeface="Lucida Console" pitchFamily="49" charset="0"/>
              </a:rPr>
              <a:t>&amp;</a:t>
            </a:r>
            <a:r>
              <a:rPr lang="en-US" dirty="0" err="1" smtClean="0">
                <a:latin typeface="Lucida Console" pitchFamily="49" charset="0"/>
              </a:rPr>
              <a:t>po</a:t>
            </a:r>
            <a:r>
              <a:rPr lang="en-US" dirty="0" smtClean="0">
                <a:latin typeface="Lucida Console" pitchFamily="49" charset="0"/>
              </a:rPr>
              <a:t> x= 11.5, y=  6.866  &amp;</a:t>
            </a:r>
          </a:p>
          <a:p>
            <a:pPr eaLnBrk="0" hangingPunct="0">
              <a:lnSpc>
                <a:spcPct val="80000"/>
              </a:lnSpc>
            </a:pPr>
            <a:r>
              <a:rPr lang="en-US" dirty="0" smtClean="0">
                <a:latin typeface="Lucida Console" pitchFamily="49" charset="0"/>
              </a:rPr>
              <a:t>&amp;</a:t>
            </a:r>
            <a:r>
              <a:rPr lang="en-US" dirty="0" err="1" smtClean="0">
                <a:latin typeface="Lucida Console" pitchFamily="49" charset="0"/>
              </a:rPr>
              <a:t>po</a:t>
            </a:r>
            <a:r>
              <a:rPr lang="en-US" dirty="0" smtClean="0">
                <a:latin typeface="Lucida Console" pitchFamily="49" charset="0"/>
              </a:rPr>
              <a:t> x= 12,   y=  5,     </a:t>
            </a:r>
            <a:r>
              <a:rPr lang="en-US" dirty="0" err="1" smtClean="0">
                <a:latin typeface="Lucida Console" pitchFamily="49" charset="0"/>
              </a:rPr>
              <a:t>nt</a:t>
            </a:r>
            <a:r>
              <a:rPr lang="en-US" dirty="0" smtClean="0">
                <a:latin typeface="Lucida Console" pitchFamily="49" charset="0"/>
              </a:rPr>
              <a:t>=4, radius=1 &amp;</a:t>
            </a:r>
          </a:p>
          <a:p>
            <a:pPr eaLnBrk="0" hangingPunct="0">
              <a:lnSpc>
                <a:spcPct val="80000"/>
              </a:lnSpc>
            </a:pPr>
            <a:r>
              <a:rPr lang="en-US" dirty="0" smtClean="0">
                <a:latin typeface="Lucida Console" pitchFamily="49" charset="0"/>
              </a:rPr>
              <a:t>&amp;</a:t>
            </a:r>
            <a:r>
              <a:rPr lang="en-US" dirty="0" err="1" smtClean="0">
                <a:latin typeface="Lucida Console" pitchFamily="49" charset="0"/>
              </a:rPr>
              <a:t>po</a:t>
            </a:r>
            <a:r>
              <a:rPr lang="en-US" dirty="0" smtClean="0">
                <a:latin typeface="Lucida Console" pitchFamily="49" charset="0"/>
              </a:rPr>
              <a:t> x= 30.0, y=  5.0    &amp;</a:t>
            </a:r>
          </a:p>
          <a:p>
            <a:pPr eaLnBrk="0" hangingPunct="0">
              <a:lnSpc>
                <a:spcPct val="80000"/>
              </a:lnSpc>
            </a:pPr>
            <a:r>
              <a:rPr lang="en-US" dirty="0" smtClean="0">
                <a:latin typeface="Lucida Console" pitchFamily="49" charset="0"/>
              </a:rPr>
              <a:t>&amp;</a:t>
            </a:r>
            <a:r>
              <a:rPr lang="en-US" dirty="0" err="1" smtClean="0">
                <a:latin typeface="Lucida Console" pitchFamily="49" charset="0"/>
              </a:rPr>
              <a:t>po</a:t>
            </a:r>
            <a:r>
              <a:rPr lang="en-US" dirty="0" smtClean="0">
                <a:latin typeface="Lucida Console" pitchFamily="49" charset="0"/>
              </a:rPr>
              <a:t> x= 30.0, y=  0.0    &amp;</a:t>
            </a:r>
          </a:p>
          <a:p>
            <a:pPr eaLnBrk="0" hangingPunct="0">
              <a:lnSpc>
                <a:spcPct val="80000"/>
              </a:lnSpc>
            </a:pPr>
            <a:r>
              <a:rPr lang="en-US" dirty="0" smtClean="0">
                <a:latin typeface="Lucida Console" pitchFamily="49" charset="0"/>
              </a:rPr>
              <a:t>&amp;</a:t>
            </a:r>
            <a:r>
              <a:rPr lang="en-US" dirty="0" err="1" smtClean="0">
                <a:latin typeface="Lucida Console" pitchFamily="49" charset="0"/>
              </a:rPr>
              <a:t>po</a:t>
            </a:r>
            <a:r>
              <a:rPr lang="en-US" dirty="0" smtClean="0">
                <a:latin typeface="Lucida Console" pitchFamily="49" charset="0"/>
              </a:rPr>
              <a:t> x=  0.0, y=  0.0    &amp;</a:t>
            </a:r>
            <a:endParaRPr lang="en-US" dirty="0">
              <a:latin typeface="Lucida Console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4213" y="1000108"/>
            <a:ext cx="5806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It is not a GUI. You input the contour </a:t>
            </a:r>
            <a:r>
              <a:rPr lang="en-GB" b="1" dirty="0" smtClean="0"/>
              <a:t>point by point </a:t>
            </a:r>
            <a:r>
              <a:rPr lang="en-GB" dirty="0" smtClean="0"/>
              <a:t>like this: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84213" y="3929066"/>
            <a:ext cx="80311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 cylindrical problems, x runs along the axis, y is the radius.</a:t>
            </a:r>
          </a:p>
          <a:p>
            <a:r>
              <a:rPr lang="en-US" dirty="0" smtClean="0"/>
              <a:t>NT describes the type of curve: NT = 1 for a straight line (default); NT = 2 for a circular or elliptical arc centered on X0,Y0; NT = 3 for a section of an hyperbola symmetric about the slope = 1 line that passes through the point X0,Y0; NT = 4 for a counterclockwise circular arc of a given RADIUS; and NT = 5 for a clockwise circular arc of a given RADIUS. (Variable R is a not a synonym for RADIUS for NT = 4 or 5.)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After execution of </a:t>
            </a:r>
            <a:r>
              <a:rPr lang="en-GB" dirty="0" err="1" smtClean="0"/>
              <a:t>Autofish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14-16/6/2010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RF Denmark - Superfish Exercise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AE0A-2C7B-476D-921A-DB40558571D2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6" name="Picture 5" descr="S500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928670"/>
            <a:ext cx="5095875" cy="3390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4213" y="1214422"/>
            <a:ext cx="2816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Double-clicking s500.af has run </a:t>
            </a:r>
            <a:r>
              <a:rPr lang="en-GB" dirty="0" err="1" smtClean="0"/>
              <a:t>Autofish</a:t>
            </a:r>
            <a:r>
              <a:rPr lang="en-GB" dirty="0" smtClean="0"/>
              <a:t> and the following files were created: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5786" y="4429132"/>
            <a:ext cx="76438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OUTAUT.TXT: 	Detailed text output from </a:t>
            </a:r>
            <a:r>
              <a:rPr lang="en-GB" dirty="0" err="1" smtClean="0"/>
              <a:t>Automesh</a:t>
            </a:r>
            <a:endParaRPr lang="en-GB" dirty="0" smtClean="0"/>
          </a:p>
          <a:p>
            <a:r>
              <a:rPr lang="en-GB" dirty="0" smtClean="0"/>
              <a:t>OUTFIS.TXT: 	List of problem constants and detailed log of iterations </a:t>
            </a:r>
            <a:br>
              <a:rPr lang="en-GB" dirty="0" smtClean="0"/>
            </a:br>
            <a:r>
              <a:rPr lang="en-GB" dirty="0" smtClean="0"/>
              <a:t>		you’ll need it in case you made a mistake with the geometry</a:t>
            </a:r>
          </a:p>
          <a:p>
            <a:r>
              <a:rPr lang="en-GB" dirty="0" smtClean="0"/>
              <a:t>S500.PMI: 	Transit time data – can be used as input to PANDIRA</a:t>
            </a:r>
          </a:p>
          <a:p>
            <a:r>
              <a:rPr lang="en-GB" dirty="0" smtClean="0"/>
              <a:t>S500.SFO: 	Fields on all surfaces, summary of cavity data! Shunt, ...</a:t>
            </a:r>
          </a:p>
          <a:p>
            <a:r>
              <a:rPr lang="en-GB" dirty="0" smtClean="0"/>
              <a:t>S500.T35: 	The binary solution file</a:t>
            </a:r>
          </a:p>
          <a:p>
            <a:r>
              <a:rPr lang="en-GB" dirty="0" smtClean="0"/>
              <a:t>TAPE35.INF: 	Information on the status of the .T35 file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WSFPlot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14-16/6/2010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RF Denmark - Superfish Exercise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AE0A-2C7B-476D-921A-DB40558571D2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84213" y="1000108"/>
            <a:ext cx="78581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WSFplot</a:t>
            </a:r>
            <a:r>
              <a:rPr lang="en-US" dirty="0" smtClean="0"/>
              <a:t> plots output from programs </a:t>
            </a:r>
            <a:r>
              <a:rPr lang="en-US" dirty="0" err="1" smtClean="0"/>
              <a:t>Automesh</a:t>
            </a:r>
            <a:r>
              <a:rPr lang="en-US" dirty="0" smtClean="0"/>
              <a:t>, Fish, </a:t>
            </a:r>
            <a:r>
              <a:rPr lang="en-US" dirty="0" err="1" smtClean="0"/>
              <a:t>CFish</a:t>
            </a:r>
            <a:r>
              <a:rPr lang="en-US" dirty="0" smtClean="0"/>
              <a:t>, Poisson, and </a:t>
            </a:r>
            <a:r>
              <a:rPr lang="en-US" dirty="0" err="1" smtClean="0"/>
              <a:t>Pandira</a:t>
            </a:r>
            <a:r>
              <a:rPr lang="en-US" dirty="0" smtClean="0"/>
              <a:t>. It reads the and plots the problem geometry boundaries plus mesh lines, field contours, arrows, or circles. </a:t>
            </a:r>
          </a:p>
          <a:p>
            <a:r>
              <a:rPr lang="en-US" dirty="0" smtClean="0"/>
              <a:t>For complex </a:t>
            </a:r>
            <a:r>
              <a:rPr lang="en-US" dirty="0" err="1" smtClean="0"/>
              <a:t>rf</a:t>
            </a:r>
            <a:r>
              <a:rPr lang="en-US" dirty="0" smtClean="0"/>
              <a:t> fields, </a:t>
            </a:r>
            <a:r>
              <a:rPr lang="en-US" dirty="0" err="1" smtClean="0"/>
              <a:t>WSFplot</a:t>
            </a:r>
            <a:r>
              <a:rPr lang="en-US" dirty="0" smtClean="0"/>
              <a:t> plots the real and imaginary parts in different colors. </a:t>
            </a:r>
          </a:p>
          <a:p>
            <a:r>
              <a:rPr lang="en-US" dirty="0" smtClean="0"/>
              <a:t>For </a:t>
            </a:r>
            <a:r>
              <a:rPr lang="en-US" dirty="0" err="1" smtClean="0"/>
              <a:t>Superfish</a:t>
            </a:r>
            <a:r>
              <a:rPr lang="en-US" dirty="0" smtClean="0"/>
              <a:t> problems, </a:t>
            </a:r>
            <a:r>
              <a:rPr lang="en-US" dirty="0" err="1" smtClean="0"/>
              <a:t>WSFplot</a:t>
            </a:r>
            <a:r>
              <a:rPr lang="en-US" dirty="0" smtClean="0"/>
              <a:t> plots the drive point as a black dot. </a:t>
            </a:r>
            <a:r>
              <a:rPr lang="en-US" dirty="0" err="1" smtClean="0"/>
              <a:t>WSFplot</a:t>
            </a:r>
            <a:r>
              <a:rPr lang="en-US" dirty="0" smtClean="0"/>
              <a:t> also displays the field components at the location of the cursor. </a:t>
            </a:r>
          </a:p>
          <a:p>
            <a:r>
              <a:rPr lang="en-US" dirty="0" smtClean="0"/>
              <a:t>You can explore the field distribution in the problem geometry by moving the mouse or by pressing the arrow keys.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84213" y="3929066"/>
            <a:ext cx="5031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To start </a:t>
            </a:r>
            <a:r>
              <a:rPr lang="en-GB" dirty="0" err="1" smtClean="0"/>
              <a:t>WSFPlot</a:t>
            </a:r>
            <a:r>
              <a:rPr lang="en-GB" dirty="0" smtClean="0"/>
              <a:t>, just double-click on the “.T35” file.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long to make the beam tube?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14-16/6/2010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RF Denmark - Superfish Exercise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AE0A-2C7B-476D-921A-DB40558571D2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95288" y="1428736"/>
            <a:ext cx="8320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beam tube should normally be a waveguide below </a:t>
            </a:r>
            <a:r>
              <a:rPr lang="en-GB" dirty="0" err="1" smtClean="0"/>
              <a:t>cutoff</a:t>
            </a:r>
            <a:r>
              <a:rPr lang="en-GB" dirty="0" smtClean="0"/>
              <a:t>; i.e. the fields decay exponentially like            where </a:t>
            </a:r>
            <a:endParaRPr lang="en-GB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197086" y="1727190"/>
          <a:ext cx="374650" cy="273050"/>
        </p:xfrm>
        <a:graphic>
          <a:graphicData uri="http://schemas.openxmlformats.org/presentationml/2006/ole">
            <p:oleObj spid="_x0000_s1026" name="Equation" r:id="rId3" imgW="469800" imgH="34272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000364" y="2143116"/>
          <a:ext cx="2146300" cy="723900"/>
        </p:xfrm>
        <a:graphic>
          <a:graphicData uri="http://schemas.openxmlformats.org/presentationml/2006/ole">
            <p:oleObj spid="_x0000_s1027" name="Equation" r:id="rId4" imgW="2145960" imgH="7236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5288" y="3213100"/>
            <a:ext cx="5848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</a:t>
            </a:r>
            <a:r>
              <a:rPr lang="en-GB" dirty="0" err="1" smtClean="0"/>
              <a:t>cutoff</a:t>
            </a:r>
            <a:r>
              <a:rPr lang="en-GB" dirty="0" smtClean="0"/>
              <a:t> frequency for the TM01-mode in the </a:t>
            </a:r>
            <a:r>
              <a:rPr lang="en-GB" dirty="0" err="1" smtClean="0"/>
              <a:t>beamtube</a:t>
            </a:r>
            <a:r>
              <a:rPr lang="en-GB" dirty="0" smtClean="0"/>
              <a:t> is </a:t>
            </a:r>
            <a:endParaRPr lang="en-GB" dirty="0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6286512" y="3071810"/>
          <a:ext cx="1676400" cy="723900"/>
        </p:xfrm>
        <a:graphic>
          <a:graphicData uri="http://schemas.openxmlformats.org/presentationml/2006/ole">
            <p:oleObj spid="_x0000_s1028" name="Equation" r:id="rId5" imgW="1676160" imgH="7236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5288" y="4071942"/>
            <a:ext cx="83915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Choose the length of the beam tube such that the fields at their end is small enough.</a:t>
            </a:r>
          </a:p>
          <a:p>
            <a:r>
              <a:rPr lang="en-GB" dirty="0" smtClean="0"/>
              <a:t>Example:                     ,                           . When the operating frequency is                        , the  attenuation constant is                    . </a:t>
            </a:r>
          </a:p>
          <a:p>
            <a:endParaRPr lang="en-GB" dirty="0" smtClean="0"/>
          </a:p>
          <a:p>
            <a:r>
              <a:rPr lang="en-GB" dirty="0" smtClean="0"/>
              <a:t>To have the fields decay by 40 dB (a factor 100), the exponent should be 4.605, corresponding to a length of 14 cm. </a:t>
            </a:r>
            <a:endParaRPr lang="en-GB" dirty="0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1357290" y="4392536"/>
          <a:ext cx="1065213" cy="223838"/>
        </p:xfrm>
        <a:graphic>
          <a:graphicData uri="http://schemas.openxmlformats.org/presentationml/2006/ole">
            <p:oleObj spid="_x0000_s1029" name="Equation" r:id="rId6" imgW="1333440" imgH="279360" progId="Equation.3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2500298" y="4373847"/>
          <a:ext cx="1406525" cy="306387"/>
        </p:xfrm>
        <a:graphic>
          <a:graphicData uri="http://schemas.openxmlformats.org/presentationml/2006/ole">
            <p:oleObj spid="_x0000_s1030" name="Equation" r:id="rId7" imgW="1752480" imgH="380880" progId="Equation.3">
              <p:embed/>
            </p:oleObj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7072330" y="4392198"/>
          <a:ext cx="1233487" cy="274637"/>
        </p:xfrm>
        <a:graphic>
          <a:graphicData uri="http://schemas.openxmlformats.org/presentationml/2006/ole">
            <p:oleObj spid="_x0000_s1031" name="Equation" r:id="rId8" imgW="1536480" imgH="342720" progId="Equation.3">
              <p:embed/>
            </p:oleObj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3080946" y="4678964"/>
          <a:ext cx="993775" cy="223838"/>
        </p:xfrm>
        <a:graphic>
          <a:graphicData uri="http://schemas.openxmlformats.org/presentationml/2006/ole">
            <p:oleObj spid="_x0000_s1032" name="Equation" r:id="rId9" imgW="1244520" imgH="27936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286280" cy="582594"/>
          </a:xfrm>
        </p:spPr>
        <p:txBody>
          <a:bodyPr/>
          <a:lstStyle/>
          <a:p>
            <a:r>
              <a:rPr lang="en-GB" sz="3200" dirty="0" smtClean="0"/>
              <a:t>CERN PS 80 MHz cavity</a:t>
            </a:r>
            <a:endParaRPr lang="en-GB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14-16/6/2010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CAS RF </a:t>
            </a:r>
            <a:r>
              <a:rPr lang="fr-FR" dirty="0" err="1" smtClean="0"/>
              <a:t>Denmark</a:t>
            </a:r>
            <a:r>
              <a:rPr lang="fr-FR" dirty="0" smtClean="0"/>
              <a:t> - </a:t>
            </a:r>
            <a:r>
              <a:rPr lang="fr-FR" dirty="0" err="1" smtClean="0"/>
              <a:t>Superfish</a:t>
            </a:r>
            <a:r>
              <a:rPr lang="fr-FR" dirty="0" smtClean="0"/>
              <a:t> </a:t>
            </a:r>
            <a:r>
              <a:rPr lang="fr-FR" dirty="0" err="1" smtClean="0"/>
              <a:t>Exercise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AE0A-2C7B-476D-921A-DB40558571D2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95288" y="357736"/>
            <a:ext cx="4193969" cy="59515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hangingPunct="0"/>
            <a:r>
              <a:rPr lang="en-GB" sz="1200" dirty="0" smtClean="0"/>
              <a:t>LHC/PS 80MHz prototype gap 51 mm</a:t>
            </a:r>
          </a:p>
          <a:p>
            <a:pPr hangingPunct="0"/>
            <a:r>
              <a:rPr lang="en-GB" sz="1200" dirty="0" smtClean="0"/>
              <a:t>&amp;</a:t>
            </a:r>
            <a:r>
              <a:rPr lang="en-GB" sz="1200" dirty="0" err="1" smtClean="0"/>
              <a:t>reg</a:t>
            </a:r>
            <a:r>
              <a:rPr lang="en-GB" sz="1200" dirty="0" smtClean="0"/>
              <a:t> </a:t>
            </a:r>
            <a:r>
              <a:rPr lang="en-GB" sz="1200" dirty="0" err="1" smtClean="0"/>
              <a:t>kprob</a:t>
            </a:r>
            <a:r>
              <a:rPr lang="en-GB" sz="1200" dirty="0" smtClean="0"/>
              <a:t>=1,freq=80., norm=1, </a:t>
            </a:r>
            <a:r>
              <a:rPr lang="en-GB" sz="1200" dirty="0" err="1" smtClean="0"/>
              <a:t>ezerot</a:t>
            </a:r>
            <a:r>
              <a:rPr lang="en-GB" sz="1200" dirty="0" smtClean="0"/>
              <a:t>=638298, </a:t>
            </a:r>
          </a:p>
          <a:p>
            <a:pPr hangingPunct="0"/>
            <a:r>
              <a:rPr lang="en-GB" sz="1200" dirty="0" err="1" smtClean="0"/>
              <a:t>kmethod</a:t>
            </a:r>
            <a:r>
              <a:rPr lang="en-GB" sz="1200" dirty="0" smtClean="0"/>
              <a:t>=1,beta=1, </a:t>
            </a:r>
            <a:r>
              <a:rPr lang="en-GB" sz="1200" dirty="0" err="1" smtClean="0"/>
              <a:t>zctr</a:t>
            </a:r>
            <a:r>
              <a:rPr lang="en-GB" sz="1200" dirty="0" smtClean="0"/>
              <a:t>=-0.4, &amp;</a:t>
            </a:r>
          </a:p>
          <a:p>
            <a:pPr hangingPunct="0"/>
            <a:r>
              <a:rPr lang="en-GB" sz="1200" dirty="0" smtClean="0"/>
              <a:t>&amp;</a:t>
            </a:r>
            <a:r>
              <a:rPr lang="en-GB" sz="1200" dirty="0" err="1" smtClean="0"/>
              <a:t>po</a:t>
            </a:r>
            <a:r>
              <a:rPr lang="en-GB" sz="1200" dirty="0" smtClean="0"/>
              <a:t>       x =-23.5,y =0.0                         &amp;  </a:t>
            </a:r>
          </a:p>
          <a:p>
            <a:pPr hangingPunct="0"/>
            <a:r>
              <a:rPr lang="en-GB" sz="1200" dirty="0" smtClean="0"/>
              <a:t>&amp;</a:t>
            </a:r>
            <a:r>
              <a:rPr lang="en-GB" sz="1200" dirty="0" err="1" smtClean="0"/>
              <a:t>po</a:t>
            </a:r>
            <a:r>
              <a:rPr lang="en-GB" sz="1200" dirty="0" smtClean="0"/>
              <a:t>       x =-23.5,y =7.3                         &amp;</a:t>
            </a:r>
          </a:p>
          <a:p>
            <a:pPr hangingPunct="0"/>
            <a:r>
              <a:rPr lang="en-GB" sz="1200" dirty="0" smtClean="0"/>
              <a:t>&amp;</a:t>
            </a:r>
            <a:r>
              <a:rPr lang="en-GB" sz="1200" dirty="0" err="1" smtClean="0"/>
              <a:t>po</a:t>
            </a:r>
            <a:r>
              <a:rPr lang="en-GB" sz="1200" dirty="0" smtClean="0"/>
              <a:t>       x =-8.0, y =7.3                         &amp;</a:t>
            </a:r>
          </a:p>
          <a:p>
            <a:pPr hangingPunct="0"/>
            <a:r>
              <a:rPr lang="en-GB" sz="1200" dirty="0" smtClean="0"/>
              <a:t>&amp;</a:t>
            </a:r>
            <a:r>
              <a:rPr lang="en-GB" sz="1200" dirty="0" err="1" smtClean="0"/>
              <a:t>po</a:t>
            </a:r>
            <a:r>
              <a:rPr lang="en-GB" sz="1200" dirty="0" smtClean="0"/>
              <a:t>       x =-8.0, y =9.0                         &amp;</a:t>
            </a:r>
          </a:p>
          <a:p>
            <a:pPr hangingPunct="0"/>
            <a:r>
              <a:rPr lang="en-GB" sz="1200" dirty="0" smtClean="0"/>
              <a:t>&amp;</a:t>
            </a:r>
            <a:r>
              <a:rPr lang="en-GB" sz="1200" dirty="0" err="1" smtClean="0"/>
              <a:t>po</a:t>
            </a:r>
            <a:r>
              <a:rPr lang="en-GB" sz="1200" dirty="0" smtClean="0"/>
              <a:t>       x =-4.0, y =9.0                         &amp;</a:t>
            </a:r>
          </a:p>
          <a:p>
            <a:pPr hangingPunct="0"/>
            <a:r>
              <a:rPr lang="en-GB" sz="1200" dirty="0" smtClean="0"/>
              <a:t>&amp;</a:t>
            </a:r>
            <a:r>
              <a:rPr lang="en-GB" sz="1200" dirty="0" err="1" smtClean="0"/>
              <a:t>po</a:t>
            </a:r>
            <a:r>
              <a:rPr lang="en-GB" sz="1200" dirty="0" smtClean="0"/>
              <a:t>  </a:t>
            </a:r>
            <a:r>
              <a:rPr lang="en-GB" sz="1200" dirty="0" err="1" smtClean="0"/>
              <a:t>nt</a:t>
            </a:r>
            <a:r>
              <a:rPr lang="en-GB" sz="1200" dirty="0" smtClean="0"/>
              <a:t>=2,x0=-4.0, y0=10.0, r=1.0,  theta=0.0     &amp;</a:t>
            </a:r>
          </a:p>
          <a:p>
            <a:pPr hangingPunct="0"/>
            <a:r>
              <a:rPr lang="en-GB" sz="1200" dirty="0" smtClean="0"/>
              <a:t>&amp;</a:t>
            </a:r>
            <a:r>
              <a:rPr lang="en-GB" sz="1200" dirty="0" err="1" smtClean="0"/>
              <a:t>po</a:t>
            </a:r>
            <a:r>
              <a:rPr lang="en-GB" sz="1200" dirty="0" smtClean="0"/>
              <a:t>       x =-3.0, y =12.5                        &amp;</a:t>
            </a:r>
          </a:p>
          <a:p>
            <a:pPr hangingPunct="0"/>
            <a:r>
              <a:rPr lang="en-GB" sz="1200" dirty="0" smtClean="0"/>
              <a:t>&amp;</a:t>
            </a:r>
            <a:r>
              <a:rPr lang="en-GB" sz="1200" dirty="0" err="1" smtClean="0"/>
              <a:t>po</a:t>
            </a:r>
            <a:r>
              <a:rPr lang="en-GB" sz="1200" dirty="0" smtClean="0"/>
              <a:t>  </a:t>
            </a:r>
            <a:r>
              <a:rPr lang="en-GB" sz="1200" dirty="0" err="1" smtClean="0"/>
              <a:t>nt</a:t>
            </a:r>
            <a:r>
              <a:rPr lang="en-GB" sz="1200" dirty="0" smtClean="0"/>
              <a:t>=2,x0=-10.0,y0=12.5, r=7.0,  theta=52.283  &amp;</a:t>
            </a:r>
          </a:p>
          <a:p>
            <a:pPr hangingPunct="0"/>
            <a:r>
              <a:rPr lang="en-GB" sz="1200" dirty="0" smtClean="0"/>
              <a:t>&amp;</a:t>
            </a:r>
            <a:r>
              <a:rPr lang="en-GB" sz="1200" dirty="0" err="1" smtClean="0"/>
              <a:t>po</a:t>
            </a:r>
            <a:r>
              <a:rPr lang="en-GB" sz="1200" dirty="0" smtClean="0"/>
              <a:t>  </a:t>
            </a:r>
            <a:r>
              <a:rPr lang="en-GB" sz="1200" dirty="0" err="1" smtClean="0"/>
              <a:t>nt</a:t>
            </a:r>
            <a:r>
              <a:rPr lang="en-GB" sz="1200" dirty="0" smtClean="0"/>
              <a:t>=2,x0=+0.4, y0=25.95,r=10.0, theta=175.815 &amp;</a:t>
            </a:r>
          </a:p>
          <a:p>
            <a:pPr hangingPunct="0"/>
            <a:r>
              <a:rPr lang="en-GB" sz="1200" dirty="0" smtClean="0"/>
              <a:t>&amp;</a:t>
            </a:r>
            <a:r>
              <a:rPr lang="en-GB" sz="1200" dirty="0" err="1" smtClean="0"/>
              <a:t>po</a:t>
            </a:r>
            <a:r>
              <a:rPr lang="en-GB" sz="1200" dirty="0" smtClean="0"/>
              <a:t>  </a:t>
            </a:r>
            <a:r>
              <a:rPr lang="en-GB" sz="1200" dirty="0" err="1" smtClean="0"/>
              <a:t>nt</a:t>
            </a:r>
            <a:r>
              <a:rPr lang="en-GB" sz="1200" dirty="0" smtClean="0"/>
              <a:t>=2,x0=150.0,y0=15.0, r=160.0,theta=170.00  &amp;</a:t>
            </a:r>
          </a:p>
          <a:p>
            <a:pPr hangingPunct="0"/>
            <a:r>
              <a:rPr lang="en-GB" sz="1200" dirty="0" smtClean="0"/>
              <a:t>&amp;</a:t>
            </a:r>
            <a:r>
              <a:rPr lang="en-GB" sz="1200" dirty="0" err="1" smtClean="0"/>
              <a:t>po</a:t>
            </a:r>
            <a:r>
              <a:rPr lang="en-GB" sz="1200" dirty="0" smtClean="0"/>
              <a:t>  </a:t>
            </a:r>
            <a:r>
              <a:rPr lang="en-GB" sz="1200" dirty="0" err="1" smtClean="0"/>
              <a:t>nt</a:t>
            </a:r>
            <a:r>
              <a:rPr lang="en-GB" sz="1200" dirty="0" smtClean="0"/>
              <a:t>=2,x0=150.0,y0=15.0, r=160.0,theta=165.00  &amp;</a:t>
            </a:r>
          </a:p>
          <a:p>
            <a:pPr hangingPunct="0"/>
            <a:r>
              <a:rPr lang="en-GB" sz="1200" dirty="0" smtClean="0"/>
              <a:t>&amp;</a:t>
            </a:r>
            <a:r>
              <a:rPr lang="en-GB" sz="1200" dirty="0" err="1" smtClean="0"/>
              <a:t>po</a:t>
            </a:r>
            <a:r>
              <a:rPr lang="en-GB" sz="1200" dirty="0" smtClean="0"/>
              <a:t>  </a:t>
            </a:r>
            <a:r>
              <a:rPr lang="en-GB" sz="1200" dirty="0" err="1" smtClean="0"/>
              <a:t>nt</a:t>
            </a:r>
            <a:r>
              <a:rPr lang="en-GB" sz="1200" dirty="0" smtClean="0"/>
              <a:t>=2,x0=150.0,y0=15.0, r=160.0,theta=160.09  &amp;</a:t>
            </a:r>
          </a:p>
          <a:p>
            <a:pPr hangingPunct="0"/>
            <a:r>
              <a:rPr lang="en-GB" sz="1200" dirty="0" smtClean="0"/>
              <a:t>&amp;</a:t>
            </a:r>
            <a:r>
              <a:rPr lang="en-GB" sz="1200" dirty="0" err="1" smtClean="0"/>
              <a:t>po</a:t>
            </a:r>
            <a:r>
              <a:rPr lang="en-GB" sz="1200" dirty="0" smtClean="0"/>
              <a:t>  </a:t>
            </a:r>
            <a:r>
              <a:rPr lang="en-GB" sz="1200" dirty="0" err="1" smtClean="0"/>
              <a:t>nt</a:t>
            </a:r>
            <a:r>
              <a:rPr lang="en-GB" sz="1200" dirty="0" smtClean="0"/>
              <a:t>=2,x0=14.59,y0=64.0, r=16.0, theta=90.0    &amp;</a:t>
            </a:r>
          </a:p>
          <a:p>
            <a:pPr hangingPunct="0"/>
            <a:r>
              <a:rPr lang="en-GB" sz="1200" dirty="0" smtClean="0"/>
              <a:t>&amp;</a:t>
            </a:r>
            <a:r>
              <a:rPr lang="en-GB" sz="1200" dirty="0" err="1" smtClean="0"/>
              <a:t>po</a:t>
            </a:r>
            <a:r>
              <a:rPr lang="en-GB" sz="1200" dirty="0" smtClean="0"/>
              <a:t>       x =36.50,y =80.0                        &amp;</a:t>
            </a:r>
          </a:p>
          <a:p>
            <a:pPr hangingPunct="0"/>
            <a:r>
              <a:rPr lang="en-GB" sz="1200" dirty="0" smtClean="0"/>
              <a:t>&amp;</a:t>
            </a:r>
            <a:r>
              <a:rPr lang="en-GB" sz="1200" dirty="0" err="1" smtClean="0"/>
              <a:t>po</a:t>
            </a:r>
            <a:r>
              <a:rPr lang="en-GB" sz="1200" dirty="0" smtClean="0"/>
              <a:t>  </a:t>
            </a:r>
            <a:r>
              <a:rPr lang="en-GB" sz="1200" dirty="0" err="1" smtClean="0"/>
              <a:t>nt</a:t>
            </a:r>
            <a:r>
              <a:rPr lang="en-GB" sz="1200" dirty="0" smtClean="0"/>
              <a:t>=2,x0=36.50,y0=64.0, r=16.0, theta=11.804  &amp;</a:t>
            </a:r>
          </a:p>
          <a:p>
            <a:pPr hangingPunct="0"/>
            <a:r>
              <a:rPr lang="en-GB" sz="1200" dirty="0" smtClean="0"/>
              <a:t>&amp;</a:t>
            </a:r>
            <a:r>
              <a:rPr lang="en-GB" sz="1200" dirty="0" err="1" smtClean="0"/>
              <a:t>po</a:t>
            </a:r>
            <a:r>
              <a:rPr lang="en-GB" sz="1200" dirty="0" smtClean="0"/>
              <a:t>  </a:t>
            </a:r>
            <a:r>
              <a:rPr lang="en-GB" sz="1200" dirty="0" err="1" smtClean="0"/>
              <a:t>nt</a:t>
            </a:r>
            <a:r>
              <a:rPr lang="en-GB" sz="1200" dirty="0" smtClean="0"/>
              <a:t>=2,x0=-6.57,y0=55.0, r=60.0, theta=0.0     &amp;</a:t>
            </a:r>
          </a:p>
          <a:p>
            <a:pPr hangingPunct="0"/>
            <a:r>
              <a:rPr lang="en-GB" sz="1200" dirty="0" smtClean="0"/>
              <a:t>&amp;</a:t>
            </a:r>
            <a:r>
              <a:rPr lang="en-GB" sz="1200" dirty="0" err="1" smtClean="0"/>
              <a:t>po</a:t>
            </a:r>
            <a:r>
              <a:rPr lang="en-GB" sz="1200" dirty="0" smtClean="0"/>
              <a:t>  </a:t>
            </a:r>
            <a:r>
              <a:rPr lang="en-GB" sz="1200" dirty="0" err="1" smtClean="0"/>
              <a:t>nt</a:t>
            </a:r>
            <a:r>
              <a:rPr lang="en-GB" sz="1200" dirty="0" smtClean="0"/>
              <a:t>=2,x0=36.43,y0=55.0, r=17.00 theta=-52.57199 &amp;</a:t>
            </a:r>
          </a:p>
          <a:p>
            <a:pPr hangingPunct="0"/>
            <a:r>
              <a:rPr lang="en-GB" sz="1200" dirty="0" smtClean="0"/>
              <a:t>&amp;</a:t>
            </a:r>
            <a:r>
              <a:rPr lang="en-GB" sz="1200" dirty="0" err="1" smtClean="0"/>
              <a:t>po</a:t>
            </a:r>
            <a:r>
              <a:rPr lang="en-GB" sz="1200" dirty="0" smtClean="0"/>
              <a:t>  </a:t>
            </a:r>
            <a:r>
              <a:rPr lang="en-GB" sz="1200" dirty="0" err="1" smtClean="0"/>
              <a:t>nt</a:t>
            </a:r>
            <a:r>
              <a:rPr lang="en-GB" sz="1200" dirty="0" smtClean="0"/>
              <a:t>=2,x0=36.43,y0=55.0, r=17.00 theta=-90.00  &amp;</a:t>
            </a:r>
          </a:p>
          <a:p>
            <a:pPr hangingPunct="0"/>
            <a:r>
              <a:rPr lang="en-GB" sz="1200" dirty="0" smtClean="0"/>
              <a:t>&amp;</a:t>
            </a:r>
            <a:r>
              <a:rPr lang="en-GB" sz="1200" dirty="0" err="1" smtClean="0"/>
              <a:t>po</a:t>
            </a:r>
            <a:r>
              <a:rPr lang="en-GB" sz="1200" dirty="0" smtClean="0"/>
              <a:t>       x=34.98528, y=38.00000                  &amp;</a:t>
            </a:r>
          </a:p>
          <a:p>
            <a:pPr hangingPunct="0"/>
            <a:r>
              <a:rPr lang="en-GB" sz="1200" dirty="0" smtClean="0"/>
              <a:t>&amp;</a:t>
            </a:r>
            <a:r>
              <a:rPr lang="en-GB" sz="1200" dirty="0" err="1" smtClean="0"/>
              <a:t>po</a:t>
            </a:r>
            <a:r>
              <a:rPr lang="en-GB" sz="1200" dirty="0" smtClean="0"/>
              <a:t>  </a:t>
            </a:r>
            <a:r>
              <a:rPr lang="en-GB" sz="1200" dirty="0" err="1" smtClean="0"/>
              <a:t>nt</a:t>
            </a:r>
            <a:r>
              <a:rPr lang="en-GB" sz="1200" dirty="0" smtClean="0"/>
              <a:t>=2,x0=34.98528, y0=24.34315, x=-8.42851,y=10.74569&amp;</a:t>
            </a:r>
          </a:p>
          <a:p>
            <a:pPr hangingPunct="0"/>
            <a:r>
              <a:rPr lang="en-GB" sz="1200" dirty="0" smtClean="0"/>
              <a:t>&amp;</a:t>
            </a:r>
            <a:r>
              <a:rPr lang="en-GB" sz="1200" dirty="0" err="1" smtClean="0"/>
              <a:t>po</a:t>
            </a:r>
            <a:r>
              <a:rPr lang="en-GB" sz="1200" dirty="0" smtClean="0"/>
              <a:t>       x =4.77985, y=18.00784                  &amp;</a:t>
            </a:r>
          </a:p>
          <a:p>
            <a:pPr hangingPunct="0"/>
            <a:r>
              <a:rPr lang="en-GB" sz="1200" dirty="0" smtClean="0"/>
              <a:t>&amp;</a:t>
            </a:r>
            <a:r>
              <a:rPr lang="en-GB" sz="1200" dirty="0" err="1" smtClean="0"/>
              <a:t>po</a:t>
            </a:r>
            <a:r>
              <a:rPr lang="en-GB" sz="1200" dirty="0" smtClean="0"/>
              <a:t>  </a:t>
            </a:r>
            <a:r>
              <a:rPr lang="en-GB" sz="1200" dirty="0" err="1" smtClean="0"/>
              <a:t>nt</a:t>
            </a:r>
            <a:r>
              <a:rPr lang="en-GB" sz="1200" dirty="0" smtClean="0"/>
              <a:t>=2,x0=9.1, y0=12.5, r=7.0,  theta=-180.0   &amp;</a:t>
            </a:r>
          </a:p>
          <a:p>
            <a:pPr hangingPunct="0"/>
            <a:r>
              <a:rPr lang="en-GB" sz="1200" dirty="0" smtClean="0"/>
              <a:t>&amp;</a:t>
            </a:r>
            <a:r>
              <a:rPr lang="en-GB" sz="1200" dirty="0" err="1" smtClean="0"/>
              <a:t>po</a:t>
            </a:r>
            <a:r>
              <a:rPr lang="en-GB" sz="1200" dirty="0" smtClean="0"/>
              <a:t>       x =2.1,  y =10.0                        &amp;</a:t>
            </a:r>
          </a:p>
          <a:p>
            <a:pPr hangingPunct="0"/>
            <a:r>
              <a:rPr lang="en-GB" sz="1200" dirty="0" smtClean="0"/>
              <a:t>&amp;</a:t>
            </a:r>
            <a:r>
              <a:rPr lang="en-GB" sz="1200" dirty="0" err="1" smtClean="0"/>
              <a:t>po</a:t>
            </a:r>
            <a:r>
              <a:rPr lang="en-GB" sz="1200" dirty="0" smtClean="0"/>
              <a:t>  </a:t>
            </a:r>
            <a:r>
              <a:rPr lang="en-GB" sz="1200" dirty="0" err="1" smtClean="0"/>
              <a:t>nt</a:t>
            </a:r>
            <a:r>
              <a:rPr lang="en-GB" sz="1200" dirty="0" smtClean="0"/>
              <a:t>=2,x0=3.1,  y0=10.0, r=1.0,  theta=-90.0   &amp;</a:t>
            </a:r>
          </a:p>
          <a:p>
            <a:pPr hangingPunct="0"/>
            <a:r>
              <a:rPr lang="en-GB" sz="1200" dirty="0" smtClean="0"/>
              <a:t>&amp;</a:t>
            </a:r>
            <a:r>
              <a:rPr lang="en-GB" sz="1200" dirty="0" err="1" smtClean="0"/>
              <a:t>po</a:t>
            </a:r>
            <a:r>
              <a:rPr lang="en-GB" sz="1200" dirty="0" smtClean="0"/>
              <a:t>       x =7.1,  y =9.0                         &amp;</a:t>
            </a:r>
          </a:p>
          <a:p>
            <a:pPr hangingPunct="0"/>
            <a:r>
              <a:rPr lang="en-GB" sz="1200" dirty="0" smtClean="0"/>
              <a:t>&amp;</a:t>
            </a:r>
            <a:r>
              <a:rPr lang="en-GB" sz="1200" dirty="0" err="1" smtClean="0"/>
              <a:t>po</a:t>
            </a:r>
            <a:r>
              <a:rPr lang="en-GB" sz="1200" dirty="0" smtClean="0"/>
              <a:t>       x =7.1,  y =7.3                         &amp;</a:t>
            </a:r>
          </a:p>
          <a:p>
            <a:pPr hangingPunct="0"/>
            <a:r>
              <a:rPr lang="en-GB" sz="1200" dirty="0" smtClean="0"/>
              <a:t>&amp;</a:t>
            </a:r>
            <a:r>
              <a:rPr lang="en-GB" sz="1200" dirty="0" err="1" smtClean="0"/>
              <a:t>po</a:t>
            </a:r>
            <a:r>
              <a:rPr lang="en-GB" sz="1200" dirty="0" smtClean="0"/>
              <a:t>       x =23.5, y =7.3                         &amp;        </a:t>
            </a:r>
          </a:p>
          <a:p>
            <a:pPr hangingPunct="0"/>
            <a:r>
              <a:rPr lang="en-GB" sz="1200" dirty="0" smtClean="0"/>
              <a:t>&amp;</a:t>
            </a:r>
            <a:r>
              <a:rPr lang="en-GB" sz="1200" dirty="0" err="1" smtClean="0"/>
              <a:t>po</a:t>
            </a:r>
            <a:r>
              <a:rPr lang="en-GB" sz="1200" dirty="0" smtClean="0"/>
              <a:t>       x =23.5, y =0.0                         &amp;            </a:t>
            </a:r>
          </a:p>
          <a:p>
            <a:pPr hangingPunct="0"/>
            <a:r>
              <a:rPr lang="en-GB" sz="1200" dirty="0" smtClean="0"/>
              <a:t>&amp;</a:t>
            </a:r>
            <a:r>
              <a:rPr lang="en-GB" sz="1200" dirty="0" err="1" smtClean="0"/>
              <a:t>po</a:t>
            </a:r>
            <a:r>
              <a:rPr lang="en-GB" sz="1200" dirty="0" smtClean="0"/>
              <a:t>       x =-23.5,y =0.0                         &amp;</a:t>
            </a:r>
          </a:p>
        </p:txBody>
      </p:sp>
      <p:pic>
        <p:nvPicPr>
          <p:cNvPr id="7" name="Picture 6" descr="SF80MHz.bmp"/>
          <p:cNvPicPr>
            <a:picLocks noChangeAspect="1"/>
          </p:cNvPicPr>
          <p:nvPr/>
        </p:nvPicPr>
        <p:blipFill>
          <a:blip r:embed="rId2" cstate="print"/>
          <a:srcRect l="1103" t="11458" r="26758" b="5208"/>
          <a:stretch>
            <a:fillRect/>
          </a:stretch>
        </p:blipFill>
        <p:spPr>
          <a:xfrm>
            <a:off x="4642190" y="1465244"/>
            <a:ext cx="4358966" cy="43212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158" y="18288"/>
            <a:ext cx="1556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File: GAP51.AF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exercise: Input the geometry!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14-16/6/2010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RF Denmark - Superfish Exercise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AE0A-2C7B-476D-921A-DB40558571D2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6" name="Picture 5" descr="SFExercise.bmp"/>
          <p:cNvPicPr>
            <a:picLocks noChangeAspect="1"/>
          </p:cNvPicPr>
          <p:nvPr/>
        </p:nvPicPr>
        <p:blipFill>
          <a:blip r:embed="rId2" cstate="print"/>
          <a:srcRect l="6725" b="3011"/>
          <a:stretch>
            <a:fillRect/>
          </a:stretch>
        </p:blipFill>
        <p:spPr>
          <a:xfrm>
            <a:off x="857224" y="928670"/>
            <a:ext cx="2972645" cy="521497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5400000" flipH="1" flipV="1">
            <a:off x="1964513" y="1607331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43042" y="1571612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r=250</a:t>
            </a:r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589120" y="3857628"/>
            <a:ext cx="2143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89120" y="3608810"/>
            <a:ext cx="2143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77490" y="353385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16200000" flipV="1">
            <a:off x="3464711" y="4250537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14744" y="4355068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r=50</a:t>
            </a:r>
            <a:endParaRPr lang="en-GB" dirty="0"/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3036083" y="4393413"/>
            <a:ext cx="2143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1964513" y="4393413"/>
            <a:ext cx="2143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357422" y="407194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100</a:t>
            </a:r>
            <a:endParaRPr lang="en-GB" dirty="0"/>
          </a:p>
        </p:txBody>
      </p:sp>
      <p:cxnSp>
        <p:nvCxnSpPr>
          <p:cNvPr id="23" name="Straight Arrow Connector 22"/>
          <p:cNvCxnSpPr/>
          <p:nvPr/>
        </p:nvCxnSpPr>
        <p:spPr>
          <a:xfrm rot="16200000" flipV="1">
            <a:off x="1696013" y="4535399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46046" y="4639930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r=50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3357554" y="5373216"/>
            <a:ext cx="521497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Length to be determined for an operating frequency well below </a:t>
            </a:r>
            <a:r>
              <a:rPr lang="en-GB" dirty="0" err="1" smtClean="0"/>
              <a:t>cutoff</a:t>
            </a:r>
            <a:r>
              <a:rPr lang="en-GB" dirty="0" smtClean="0"/>
              <a:t> – beam tube radius 50 mm, field should have decayed by at least 40 dB.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6286512" y="857232"/>
            <a:ext cx="227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All dimensions in mm!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5072067" y="1714488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Tip: Write your </a:t>
            </a:r>
            <a:r>
              <a:rPr lang="en-GB" dirty="0" err="1" smtClean="0"/>
              <a:t>namelist</a:t>
            </a:r>
            <a:r>
              <a:rPr lang="en-GB" dirty="0" smtClean="0"/>
              <a:t> into a file named “</a:t>
            </a:r>
            <a:r>
              <a:rPr lang="en-GB" i="1" dirty="0" err="1" smtClean="0"/>
              <a:t>filename</a:t>
            </a:r>
            <a:r>
              <a:rPr lang="en-GB" dirty="0" err="1" smtClean="0"/>
              <a:t>.am</a:t>
            </a:r>
            <a:r>
              <a:rPr lang="en-GB" dirty="0" smtClean="0"/>
              <a:t>”, and start it like</a:t>
            </a:r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5143504" y="2571744"/>
            <a:ext cx="3286148" cy="1200329"/>
          </a:xfrm>
          <a:prstGeom prst="rect">
            <a:avLst/>
          </a:prstGeom>
          <a:ln w="222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i="1" dirty="0" smtClean="0">
                <a:latin typeface="Lucida Console" pitchFamily="49" charset="0"/>
              </a:rPr>
              <a:t>Your title line</a:t>
            </a:r>
          </a:p>
          <a:p>
            <a:r>
              <a:rPr lang="en-GB" dirty="0" smtClean="0">
                <a:latin typeface="Lucida Console" pitchFamily="49" charset="0"/>
              </a:rPr>
              <a:t>&amp;</a:t>
            </a:r>
            <a:r>
              <a:rPr lang="en-GB" dirty="0" err="1" smtClean="0">
                <a:latin typeface="Lucida Console" pitchFamily="49" charset="0"/>
              </a:rPr>
              <a:t>reg</a:t>
            </a:r>
            <a:r>
              <a:rPr lang="en-GB" dirty="0" smtClean="0">
                <a:latin typeface="Lucida Console" pitchFamily="49" charset="0"/>
              </a:rPr>
              <a:t> </a:t>
            </a:r>
            <a:r>
              <a:rPr lang="en-GB" dirty="0" err="1" smtClean="0">
                <a:latin typeface="Lucida Console" pitchFamily="49" charset="0"/>
              </a:rPr>
              <a:t>kprob</a:t>
            </a:r>
            <a:r>
              <a:rPr lang="en-GB" dirty="0" smtClean="0">
                <a:latin typeface="Lucida Console" pitchFamily="49" charset="0"/>
              </a:rPr>
              <a:t>=1 &amp;</a:t>
            </a:r>
          </a:p>
          <a:p>
            <a:r>
              <a:rPr lang="en-GB" dirty="0" smtClean="0">
                <a:latin typeface="Lucida Console" pitchFamily="49" charset="0"/>
              </a:rPr>
              <a:t>&amp;</a:t>
            </a:r>
            <a:r>
              <a:rPr lang="en-GB" dirty="0" err="1" smtClean="0">
                <a:latin typeface="Lucida Console" pitchFamily="49" charset="0"/>
              </a:rPr>
              <a:t>po</a:t>
            </a:r>
            <a:r>
              <a:rPr lang="en-GB" dirty="0" smtClean="0">
                <a:latin typeface="Lucida Console" pitchFamily="49" charset="0"/>
              </a:rPr>
              <a:t> …</a:t>
            </a:r>
          </a:p>
          <a:p>
            <a:endParaRPr lang="en-GB" dirty="0">
              <a:latin typeface="Lucida Console" pitchFamily="49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43504" y="4071942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will allow you to test it just double-clicking on it.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What is the minimum length of the beam tube?</a:t>
            </a:r>
            <a:endParaRPr lang="en-GB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14-16/6/2010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RF Denmark - Superfish Exercise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AE0A-2C7B-476D-921A-DB40558571D2}" type="slidenum">
              <a:rPr lang="en-GB" smtClean="0"/>
              <a:pPr/>
              <a:t>17</a:t>
            </a:fld>
            <a:endParaRPr lang="en-GB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714375" y="1714500"/>
          <a:ext cx="1716088" cy="579438"/>
        </p:xfrm>
        <a:graphic>
          <a:graphicData uri="http://schemas.openxmlformats.org/presentationml/2006/ole">
            <p:oleObj spid="_x0000_s28674" name="Equation" r:id="rId3" imgW="2145960" imgH="7236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8313" y="1142984"/>
            <a:ext cx="8439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beam tube radius of 50 mm results in a </a:t>
            </a:r>
            <a:r>
              <a:rPr lang="en-GB" dirty="0" err="1" smtClean="0"/>
              <a:t>cutoff</a:t>
            </a:r>
            <a:r>
              <a:rPr lang="en-GB" dirty="0" smtClean="0"/>
              <a:t> frequency of                                           .</a:t>
            </a:r>
            <a:endParaRPr lang="en-GB" dirty="0"/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6570691" y="1018413"/>
          <a:ext cx="2073275" cy="579438"/>
        </p:xfrm>
        <a:graphic>
          <a:graphicData uri="http://schemas.openxmlformats.org/presentationml/2006/ole">
            <p:oleObj spid="_x0000_s28675" name="Equation" r:id="rId4" imgW="2590560" imgH="723600" progId="Equation.3">
              <p:embed/>
            </p:oleObj>
          </a:graphicData>
        </a:graphic>
      </p:graphicFrame>
      <p:pic>
        <p:nvPicPr>
          <p:cNvPr id="10" name="Picture 9" descr="attenuation constan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1714488"/>
            <a:ext cx="3034709" cy="1930412"/>
          </a:xfrm>
          <a:prstGeom prst="rect">
            <a:avLst/>
          </a:prstGeom>
        </p:spPr>
      </p:pic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3143240" y="1714488"/>
          <a:ext cx="327025" cy="128588"/>
        </p:xfrm>
        <a:graphic>
          <a:graphicData uri="http://schemas.openxmlformats.org/presentationml/2006/ole">
            <p:oleObj spid="_x0000_s28676" name="Equation" r:id="rId6" imgW="545760" imgH="215640" progId="Equation.3">
              <p:embed/>
            </p:oleObj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6858016" y="3211512"/>
          <a:ext cx="419100" cy="433388"/>
        </p:xfrm>
        <a:graphic>
          <a:graphicData uri="http://schemas.openxmlformats.org/presentationml/2006/ole">
            <p:oleObj spid="_x0000_s28677" name="Equation" r:id="rId7" imgW="698400" imgH="72360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68313" y="2786058"/>
            <a:ext cx="1361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for                :</a:t>
            </a:r>
            <a:endParaRPr lang="en-GB" dirty="0"/>
          </a:p>
        </p:txBody>
      </p:sp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834200" y="2818573"/>
          <a:ext cx="804862" cy="306387"/>
        </p:xfrm>
        <a:graphic>
          <a:graphicData uri="http://schemas.openxmlformats.org/presentationml/2006/ole">
            <p:oleObj spid="_x0000_s28678" name="Equation" r:id="rId8" imgW="1002960" imgH="380880" progId="Equation.3">
              <p:embed/>
            </p:oleObj>
          </a:graphicData>
        </a:graphic>
      </p:graphicFrame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642910" y="3355181"/>
          <a:ext cx="1800225" cy="579438"/>
        </p:xfrm>
        <a:graphic>
          <a:graphicData uri="http://schemas.openxmlformats.org/presentationml/2006/ole">
            <p:oleObj spid="_x0000_s28680" name="Equation" r:id="rId9" imgW="2247840" imgH="72360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68313" y="4143380"/>
            <a:ext cx="7604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 the fields to be damped by a factor 100 (40 dB), we require                      or</a:t>
            </a:r>
            <a:br>
              <a:rPr lang="en-GB" dirty="0" smtClean="0"/>
            </a:br>
            <a:r>
              <a:rPr lang="en-GB" dirty="0" smtClean="0"/>
              <a:t>                                       , so we get a necessary minimum length of about 10 cm.</a:t>
            </a:r>
            <a:endParaRPr lang="en-GB" dirty="0"/>
          </a:p>
        </p:txBody>
      </p:sp>
      <p:graphicFrame>
        <p:nvGraphicFramePr>
          <p:cNvPr id="28681" name="Object 9"/>
          <p:cNvGraphicFramePr>
            <a:graphicFrameLocks noChangeAspect="1"/>
          </p:cNvGraphicFramePr>
          <p:nvPr/>
        </p:nvGraphicFramePr>
        <p:xfrm>
          <a:off x="6500826" y="4152524"/>
          <a:ext cx="903288" cy="274638"/>
        </p:xfrm>
        <a:graphic>
          <a:graphicData uri="http://schemas.openxmlformats.org/presentationml/2006/ole">
            <p:oleObj spid="_x0000_s28681" name="Equation" r:id="rId10" imgW="1130040" imgH="342720" progId="Equation.3">
              <p:embed/>
            </p:oleObj>
          </a:graphicData>
        </a:graphic>
      </p:graphicFrame>
      <p:graphicFrame>
        <p:nvGraphicFramePr>
          <p:cNvPr id="28682" name="Object 10"/>
          <p:cNvGraphicFramePr>
            <a:graphicFrameLocks noChangeAspect="1"/>
          </p:cNvGraphicFramePr>
          <p:nvPr/>
        </p:nvGraphicFramePr>
        <p:xfrm>
          <a:off x="550609" y="4463994"/>
          <a:ext cx="2000250" cy="284162"/>
        </p:xfrm>
        <a:graphic>
          <a:graphicData uri="http://schemas.openxmlformats.org/presentationml/2006/ole">
            <p:oleObj spid="_x0000_s28682" name="Equation" r:id="rId11" imgW="2501640" imgH="35532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possible solution: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14-16/6/2010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RF Denmark - Superfish Exercise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AE0A-2C7B-476D-921A-DB40558571D2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00100" y="1285860"/>
            <a:ext cx="7018268" cy="3970318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err="1" smtClean="0">
                <a:latin typeface="Lucida Console" pitchFamily="49" charset="0"/>
              </a:rPr>
              <a:t>Ebeltoft</a:t>
            </a:r>
            <a:r>
              <a:rPr lang="en-GB" dirty="0" smtClean="0">
                <a:latin typeface="Lucida Console" pitchFamily="49" charset="0"/>
              </a:rPr>
              <a:t> cavity</a:t>
            </a:r>
          </a:p>
          <a:p>
            <a:r>
              <a:rPr lang="en-GB" dirty="0" smtClean="0">
                <a:latin typeface="Lucida Console" pitchFamily="49" charset="0"/>
              </a:rPr>
              <a:t>&amp;</a:t>
            </a:r>
            <a:r>
              <a:rPr lang="en-GB" dirty="0" err="1" smtClean="0">
                <a:latin typeface="Lucida Console" pitchFamily="49" charset="0"/>
              </a:rPr>
              <a:t>reg</a:t>
            </a:r>
            <a:r>
              <a:rPr lang="en-GB" dirty="0" smtClean="0">
                <a:latin typeface="Lucida Console" pitchFamily="49" charset="0"/>
              </a:rPr>
              <a:t> </a:t>
            </a:r>
            <a:r>
              <a:rPr lang="en-GB" dirty="0" err="1" smtClean="0">
                <a:latin typeface="Lucida Console" pitchFamily="49" charset="0"/>
              </a:rPr>
              <a:t>kprob</a:t>
            </a:r>
            <a:r>
              <a:rPr lang="en-GB" dirty="0" smtClean="0">
                <a:latin typeface="Lucida Console" pitchFamily="49" charset="0"/>
              </a:rPr>
              <a:t>=1, </a:t>
            </a:r>
            <a:r>
              <a:rPr lang="en-GB" dirty="0" err="1" smtClean="0">
                <a:latin typeface="Lucida Console" pitchFamily="49" charset="0"/>
              </a:rPr>
              <a:t>dx</a:t>
            </a:r>
            <a:r>
              <a:rPr lang="en-GB" dirty="0" smtClean="0">
                <a:latin typeface="Lucida Console" pitchFamily="49" charset="0"/>
              </a:rPr>
              <a:t>=3,</a:t>
            </a:r>
          </a:p>
          <a:p>
            <a:r>
              <a:rPr lang="en-GB" dirty="0" smtClean="0">
                <a:latin typeface="Lucida Console" pitchFamily="49" charset="0"/>
              </a:rPr>
              <a:t>freq=150,icylin=1,</a:t>
            </a:r>
          </a:p>
          <a:p>
            <a:r>
              <a:rPr lang="en-GB" dirty="0" smtClean="0">
                <a:latin typeface="Lucida Console" pitchFamily="49" charset="0"/>
              </a:rPr>
              <a:t>norm=1,ezerot=5000000,kmethod=1,beta=1,conv=0.1 &amp;</a:t>
            </a:r>
          </a:p>
          <a:p>
            <a:r>
              <a:rPr lang="en-GB" dirty="0" smtClean="0">
                <a:latin typeface="Lucida Console" pitchFamily="49" charset="0"/>
              </a:rPr>
              <a:t>&amp;</a:t>
            </a:r>
            <a:r>
              <a:rPr lang="en-GB" dirty="0" err="1" smtClean="0">
                <a:latin typeface="Lucida Console" pitchFamily="49" charset="0"/>
              </a:rPr>
              <a:t>po</a:t>
            </a:r>
            <a:r>
              <a:rPr lang="en-GB" dirty="0" smtClean="0">
                <a:latin typeface="Lucida Console" pitchFamily="49" charset="0"/>
              </a:rPr>
              <a:t> x=  0.0,y=  0.0 &amp;</a:t>
            </a:r>
          </a:p>
          <a:p>
            <a:r>
              <a:rPr lang="en-GB" dirty="0" smtClean="0">
                <a:latin typeface="Lucida Console" pitchFamily="49" charset="0"/>
              </a:rPr>
              <a:t>&amp;</a:t>
            </a:r>
            <a:r>
              <a:rPr lang="en-GB" dirty="0" err="1" smtClean="0">
                <a:latin typeface="Lucida Console" pitchFamily="49" charset="0"/>
              </a:rPr>
              <a:t>po</a:t>
            </a:r>
            <a:r>
              <a:rPr lang="en-GB" dirty="0" smtClean="0">
                <a:latin typeface="Lucida Console" pitchFamily="49" charset="0"/>
              </a:rPr>
              <a:t> x=  0.0,y=470.0 &amp;</a:t>
            </a:r>
          </a:p>
          <a:p>
            <a:r>
              <a:rPr lang="en-GB" dirty="0" smtClean="0">
                <a:latin typeface="Lucida Console" pitchFamily="49" charset="0"/>
              </a:rPr>
              <a:t>&amp;</a:t>
            </a:r>
            <a:r>
              <a:rPr lang="en-GB" dirty="0" err="1" smtClean="0">
                <a:latin typeface="Lucida Console" pitchFamily="49" charset="0"/>
              </a:rPr>
              <a:t>po</a:t>
            </a:r>
            <a:r>
              <a:rPr lang="en-GB" dirty="0" smtClean="0">
                <a:latin typeface="Lucida Console" pitchFamily="49" charset="0"/>
              </a:rPr>
              <a:t> x=250.0,y=220.0,nt=5, radius=250.0 &amp;</a:t>
            </a:r>
          </a:p>
          <a:p>
            <a:r>
              <a:rPr lang="en-GB" dirty="0" smtClean="0">
                <a:latin typeface="Lucida Console" pitchFamily="49" charset="0"/>
              </a:rPr>
              <a:t>&amp;</a:t>
            </a:r>
            <a:r>
              <a:rPr lang="en-GB" dirty="0" err="1" smtClean="0">
                <a:latin typeface="Lucida Console" pitchFamily="49" charset="0"/>
              </a:rPr>
              <a:t>po</a:t>
            </a:r>
            <a:r>
              <a:rPr lang="en-GB" dirty="0" smtClean="0">
                <a:latin typeface="Lucida Console" pitchFamily="49" charset="0"/>
              </a:rPr>
              <a:t> x=250.0,y=200.0 &amp;</a:t>
            </a:r>
          </a:p>
          <a:p>
            <a:r>
              <a:rPr lang="en-GB" dirty="0" smtClean="0">
                <a:latin typeface="Lucida Console" pitchFamily="49" charset="0"/>
              </a:rPr>
              <a:t>&amp;</a:t>
            </a:r>
            <a:r>
              <a:rPr lang="en-GB" dirty="0" err="1" smtClean="0">
                <a:latin typeface="Lucida Console" pitchFamily="49" charset="0"/>
              </a:rPr>
              <a:t>po</a:t>
            </a:r>
            <a:r>
              <a:rPr lang="en-GB" dirty="0" smtClean="0">
                <a:latin typeface="Lucida Console" pitchFamily="49" charset="0"/>
              </a:rPr>
              <a:t> x=200.0,y=150.0,nt=5, radius= 50.0 &amp;</a:t>
            </a:r>
          </a:p>
          <a:p>
            <a:r>
              <a:rPr lang="en-GB" dirty="0" smtClean="0">
                <a:latin typeface="Lucida Console" pitchFamily="49" charset="0"/>
              </a:rPr>
              <a:t>&amp;</a:t>
            </a:r>
            <a:r>
              <a:rPr lang="en-GB" dirty="0" err="1" smtClean="0">
                <a:latin typeface="Lucida Console" pitchFamily="49" charset="0"/>
              </a:rPr>
              <a:t>po</a:t>
            </a:r>
            <a:r>
              <a:rPr lang="en-GB" dirty="0" smtClean="0">
                <a:latin typeface="Lucida Console" pitchFamily="49" charset="0"/>
              </a:rPr>
              <a:t> x=100.0,y=150.0 &amp;</a:t>
            </a:r>
          </a:p>
          <a:p>
            <a:r>
              <a:rPr lang="en-GB" dirty="0" smtClean="0">
                <a:latin typeface="Lucida Console" pitchFamily="49" charset="0"/>
              </a:rPr>
              <a:t>&amp;</a:t>
            </a:r>
            <a:r>
              <a:rPr lang="en-GB" dirty="0" err="1" smtClean="0">
                <a:latin typeface="Lucida Console" pitchFamily="49" charset="0"/>
              </a:rPr>
              <a:t>po</a:t>
            </a:r>
            <a:r>
              <a:rPr lang="en-GB" dirty="0" smtClean="0">
                <a:latin typeface="Lucida Console" pitchFamily="49" charset="0"/>
              </a:rPr>
              <a:t> x=100.0,y= 50.0,nt=4, radius= 50.0 &amp;</a:t>
            </a:r>
          </a:p>
          <a:p>
            <a:r>
              <a:rPr lang="en-GB" dirty="0" smtClean="0">
                <a:latin typeface="Lucida Console" pitchFamily="49" charset="0"/>
              </a:rPr>
              <a:t>&amp;</a:t>
            </a:r>
            <a:r>
              <a:rPr lang="en-GB" dirty="0" err="1" smtClean="0">
                <a:latin typeface="Lucida Console" pitchFamily="49" charset="0"/>
              </a:rPr>
              <a:t>po</a:t>
            </a:r>
            <a:r>
              <a:rPr lang="en-GB" dirty="0" smtClean="0">
                <a:latin typeface="Lucida Console" pitchFamily="49" charset="0"/>
              </a:rPr>
              <a:t> x=250.0,y= 50.0 &amp;</a:t>
            </a:r>
          </a:p>
          <a:p>
            <a:r>
              <a:rPr lang="en-GB" dirty="0" smtClean="0">
                <a:latin typeface="Lucida Console" pitchFamily="49" charset="0"/>
              </a:rPr>
              <a:t>&amp;</a:t>
            </a:r>
            <a:r>
              <a:rPr lang="en-GB" dirty="0" err="1" smtClean="0">
                <a:latin typeface="Lucida Console" pitchFamily="49" charset="0"/>
              </a:rPr>
              <a:t>po</a:t>
            </a:r>
            <a:r>
              <a:rPr lang="en-GB" dirty="0" smtClean="0">
                <a:latin typeface="Lucida Console" pitchFamily="49" charset="0"/>
              </a:rPr>
              <a:t> x=250.0,y=  0.0 &amp;</a:t>
            </a:r>
          </a:p>
          <a:p>
            <a:r>
              <a:rPr lang="en-GB" dirty="0" smtClean="0">
                <a:latin typeface="Lucida Console" pitchFamily="49" charset="0"/>
              </a:rPr>
              <a:t>&amp;</a:t>
            </a:r>
            <a:r>
              <a:rPr lang="en-GB" dirty="0" err="1" smtClean="0">
                <a:latin typeface="Lucida Console" pitchFamily="49" charset="0"/>
              </a:rPr>
              <a:t>po</a:t>
            </a:r>
            <a:r>
              <a:rPr lang="en-GB" dirty="0" smtClean="0">
                <a:latin typeface="Lucida Console" pitchFamily="49" charset="0"/>
              </a:rPr>
              <a:t> x=  0.0,y=  0.0 &amp;</a:t>
            </a:r>
            <a:endParaRPr lang="en-GB" dirty="0">
              <a:latin typeface="Lucida Console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313" y="5643578"/>
            <a:ext cx="7642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If this is input to a file “</a:t>
            </a:r>
            <a:r>
              <a:rPr lang="en-GB" i="1" dirty="0" smtClean="0"/>
              <a:t>filename</a:t>
            </a:r>
            <a:r>
              <a:rPr lang="en-GB" dirty="0" smtClean="0"/>
              <a:t>.af”, you may directly run it by double-clicking it.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Solution summary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14-16/6/2010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RF Denmark - Superfish Exercise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AE0A-2C7B-476D-921A-DB40558571D2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6" name="Picture 5" descr="test0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1785926"/>
            <a:ext cx="4067175" cy="34903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8313" y="928670"/>
            <a:ext cx="6175389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err="1" smtClean="0"/>
              <a:t>Superfish</a:t>
            </a:r>
            <a:r>
              <a:rPr lang="en-GB" sz="1050" dirty="0" smtClean="0"/>
              <a:t> output summary for problem description:</a:t>
            </a:r>
          </a:p>
          <a:p>
            <a:r>
              <a:rPr lang="en-GB" sz="1050" dirty="0" err="1" smtClean="0"/>
              <a:t>Ebeltoft</a:t>
            </a:r>
            <a:r>
              <a:rPr lang="en-GB" sz="1050" dirty="0" smtClean="0"/>
              <a:t> cavity</a:t>
            </a:r>
          </a:p>
          <a:p>
            <a:r>
              <a:rPr lang="en-GB" sz="1050" dirty="0" smtClean="0"/>
              <a:t>Problem file: C:\EBELTOFT 2010\NUMERICAL\SF\EXERCISE\TEST0.AF  6-15-2010   5:45:28</a:t>
            </a:r>
          </a:p>
          <a:p>
            <a:r>
              <a:rPr lang="en-GB" sz="1050" dirty="0" smtClean="0"/>
              <a:t>-------------------------------------------------------------------------------</a:t>
            </a:r>
          </a:p>
          <a:p>
            <a:r>
              <a:rPr lang="en-GB" sz="1050" dirty="0" smtClean="0"/>
              <a:t>All calculated values below refer to the mesh geometry only.</a:t>
            </a:r>
          </a:p>
          <a:p>
            <a:r>
              <a:rPr lang="en-GB" sz="1050" dirty="0" smtClean="0"/>
              <a:t>Field normalization (NORM = 1):    EZEROT =      5.00000 MV/m</a:t>
            </a:r>
          </a:p>
          <a:p>
            <a:r>
              <a:rPr lang="en-GB" sz="1050" dirty="0" smtClean="0"/>
              <a:t>Frequency                                 =    157.56044 MHz</a:t>
            </a:r>
          </a:p>
          <a:p>
            <a:r>
              <a:rPr lang="en-GB" sz="1050" dirty="0" smtClean="0"/>
              <a:t>Particle rest mass energy                 =   938.272029 MeV</a:t>
            </a:r>
          </a:p>
          <a:p>
            <a:r>
              <a:rPr lang="en-GB" sz="1050" dirty="0" smtClean="0"/>
              <a:t>Beta =  1.0000000</a:t>
            </a:r>
          </a:p>
          <a:p>
            <a:r>
              <a:rPr lang="en-GB" sz="1050" dirty="0" smtClean="0"/>
              <a:t>Normalization factor for E0 =  5.081 MV/m =    36452.569</a:t>
            </a:r>
          </a:p>
          <a:p>
            <a:r>
              <a:rPr lang="en-GB" sz="1050" dirty="0" smtClean="0"/>
              <a:t>Transit-time factor                       =    0.9840418</a:t>
            </a:r>
          </a:p>
          <a:p>
            <a:r>
              <a:rPr lang="en-GB" sz="1050" dirty="0" smtClean="0"/>
              <a:t>Stored energy                             =   15.1276087 Joules</a:t>
            </a:r>
          </a:p>
          <a:p>
            <a:r>
              <a:rPr lang="en-GB" sz="1050" dirty="0" smtClean="0"/>
              <a:t>Using standard room-temperature copper.</a:t>
            </a:r>
          </a:p>
          <a:p>
            <a:r>
              <a:rPr lang="en-GB" sz="1050" dirty="0" smtClean="0"/>
              <a:t>Surface resistance                        =      3.27480 </a:t>
            </a:r>
            <a:r>
              <a:rPr lang="en-GB" sz="1050" dirty="0" err="1" smtClean="0"/>
              <a:t>milliOhm</a:t>
            </a:r>
            <a:endParaRPr lang="en-GB" sz="1050" dirty="0" smtClean="0"/>
          </a:p>
          <a:p>
            <a:r>
              <a:rPr lang="en-GB" sz="1050" dirty="0" smtClean="0"/>
              <a:t>Normal-conductor resistivity              =      1.72410 </a:t>
            </a:r>
            <a:r>
              <a:rPr lang="en-GB" sz="1050" dirty="0" err="1" smtClean="0"/>
              <a:t>microOhm</a:t>
            </a:r>
            <a:r>
              <a:rPr lang="en-GB" sz="1050" dirty="0" smtClean="0"/>
              <a:t>-cm</a:t>
            </a:r>
          </a:p>
          <a:p>
            <a:r>
              <a:rPr lang="en-GB" sz="1050" dirty="0" smtClean="0"/>
              <a:t>Operating temperature                     =      20.0000 C</a:t>
            </a:r>
          </a:p>
          <a:p>
            <a:r>
              <a:rPr lang="en-GB" sz="1050" dirty="0" smtClean="0"/>
              <a:t>Power dissipation                         =     413.7217 kW</a:t>
            </a:r>
          </a:p>
          <a:p>
            <a:r>
              <a:rPr lang="en-GB" sz="1050" dirty="0" smtClean="0"/>
              <a:t>Q    =   36198.4          Shunt impedance =       15.601 </a:t>
            </a:r>
            <a:r>
              <a:rPr lang="en-GB" sz="1050" dirty="0" err="1" smtClean="0"/>
              <a:t>MOhm</a:t>
            </a:r>
            <a:r>
              <a:rPr lang="en-GB" sz="1050" dirty="0" smtClean="0"/>
              <a:t>/m</a:t>
            </a:r>
          </a:p>
          <a:p>
            <a:r>
              <a:rPr lang="en-GB" sz="1050" dirty="0" smtClean="0"/>
              <a:t>Rs*Q =   118.542 Ohm                Z*T*T =       15.107 </a:t>
            </a:r>
            <a:r>
              <a:rPr lang="en-GB" sz="1050" dirty="0" err="1" smtClean="0"/>
              <a:t>MOhm</a:t>
            </a:r>
            <a:r>
              <a:rPr lang="en-GB" sz="1050" dirty="0" smtClean="0"/>
              <a:t>/m</a:t>
            </a:r>
          </a:p>
          <a:p>
            <a:r>
              <a:rPr lang="en-GB" sz="1050" dirty="0" smtClean="0"/>
              <a:t>r/Q  =   104.333 Ohm  Wake loss parameter =      0.02582 V/</a:t>
            </a:r>
            <a:r>
              <a:rPr lang="en-GB" sz="1050" dirty="0" err="1" smtClean="0"/>
              <a:t>pC</a:t>
            </a:r>
            <a:endParaRPr lang="en-GB" sz="1050" dirty="0" smtClean="0"/>
          </a:p>
          <a:p>
            <a:r>
              <a:rPr lang="en-GB" sz="1050" dirty="0" smtClean="0"/>
              <a:t>Average magnetic field on the outer wall  =      9682.62 A/m, 15.3511 W/cm^2</a:t>
            </a:r>
          </a:p>
          <a:p>
            <a:r>
              <a:rPr lang="en-GB" sz="1050" dirty="0" smtClean="0"/>
              <a:t>Maximum H (at Z,R = 205.84,150.342)       =      26461.5 A/m, 114.652 W/cm^2</a:t>
            </a:r>
          </a:p>
          <a:p>
            <a:r>
              <a:rPr lang="en-GB" sz="1050" dirty="0" smtClean="0"/>
              <a:t>Maximum E (at Z,R = 50.255,105.044)       =      32.3177 MV/m, 2.40527 </a:t>
            </a:r>
            <a:r>
              <a:rPr lang="en-GB" sz="1050" dirty="0" err="1" smtClean="0"/>
              <a:t>Kilp</a:t>
            </a:r>
            <a:r>
              <a:rPr lang="en-GB" sz="1050" dirty="0" smtClean="0"/>
              <a:t>.</a:t>
            </a:r>
          </a:p>
          <a:p>
            <a:r>
              <a:rPr lang="en-GB" sz="1050" dirty="0" smtClean="0"/>
              <a:t>Ratio of peak fields </a:t>
            </a:r>
            <a:r>
              <a:rPr lang="en-GB" sz="1050" dirty="0" err="1" smtClean="0"/>
              <a:t>Bmax</a:t>
            </a:r>
            <a:r>
              <a:rPr lang="en-GB" sz="1050" dirty="0" smtClean="0"/>
              <a:t>/</a:t>
            </a:r>
            <a:r>
              <a:rPr lang="en-GB" sz="1050" dirty="0" err="1" smtClean="0"/>
              <a:t>Emax</a:t>
            </a:r>
            <a:r>
              <a:rPr lang="en-GB" sz="1050" dirty="0" smtClean="0"/>
              <a:t>            =       1.0289 </a:t>
            </a:r>
            <a:r>
              <a:rPr lang="en-GB" sz="1050" dirty="0" err="1" smtClean="0"/>
              <a:t>mT</a:t>
            </a:r>
            <a:r>
              <a:rPr lang="en-GB" sz="1050" dirty="0" smtClean="0"/>
              <a:t>/(MV/m)</a:t>
            </a:r>
          </a:p>
          <a:p>
            <a:r>
              <a:rPr lang="en-GB" sz="1050" dirty="0" smtClean="0"/>
              <a:t>Peak-to-average ratio </a:t>
            </a:r>
            <a:r>
              <a:rPr lang="en-GB" sz="1050" dirty="0" err="1" smtClean="0"/>
              <a:t>Emax</a:t>
            </a:r>
            <a:r>
              <a:rPr lang="en-GB" sz="1050" dirty="0" smtClean="0"/>
              <a:t>/E0             =       6.3604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8313" y="5429264"/>
            <a:ext cx="8389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 you see from the “</a:t>
            </a:r>
            <a:r>
              <a:rPr lang="en-GB" dirty="0" err="1" smtClean="0"/>
              <a:t>Superfish</a:t>
            </a:r>
            <a:r>
              <a:rPr lang="en-GB" dirty="0" smtClean="0"/>
              <a:t> output summary” at the end of the SFO file, </a:t>
            </a:r>
            <a:r>
              <a:rPr lang="en-GB" dirty="0" err="1" smtClean="0"/>
              <a:t>Superfish</a:t>
            </a:r>
            <a:r>
              <a:rPr lang="en-GB" dirty="0" smtClean="0"/>
              <a:t> has interpreted the segment # 3 as a “half-stem”. This is not what we intended!</a:t>
            </a:r>
          </a:p>
          <a:p>
            <a:r>
              <a:rPr lang="en-GB" dirty="0" smtClean="0"/>
              <a:t>To fix this create a file “</a:t>
            </a:r>
            <a:r>
              <a:rPr lang="en-GB" i="1" dirty="0" smtClean="0"/>
              <a:t>filename</a:t>
            </a:r>
            <a:r>
              <a:rPr lang="en-GB" dirty="0" smtClean="0"/>
              <a:t>.seg” and indicate explicitly the wall segments.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Would </a:t>
            </a:r>
            <a:r>
              <a:rPr lang="en-GB" b="1" i="1" dirty="0" smtClean="0"/>
              <a:t>you</a:t>
            </a:r>
            <a:r>
              <a:rPr lang="en-GB" dirty="0" smtClean="0"/>
              <a:t> like to design a cavity?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000109"/>
            <a:ext cx="8229600" cy="1571635"/>
          </a:xfrm>
        </p:spPr>
        <p:txBody>
          <a:bodyPr>
            <a:normAutofit fontScale="92500"/>
          </a:bodyPr>
          <a:lstStyle/>
          <a:p>
            <a:r>
              <a:rPr lang="en-GB" sz="2000" dirty="0" err="1" smtClean="0"/>
              <a:t>Superfish</a:t>
            </a:r>
            <a:r>
              <a:rPr lang="en-GB" sz="2000" dirty="0" smtClean="0"/>
              <a:t> is 2-D. The 2 coordinates can be R-Z in cylindrical or X-Y in </a:t>
            </a:r>
            <a:r>
              <a:rPr lang="en-GB" sz="2000" dirty="0" err="1" smtClean="0"/>
              <a:t>cartesian</a:t>
            </a:r>
            <a:r>
              <a:rPr lang="en-GB" sz="2000" dirty="0" smtClean="0"/>
              <a:t>.</a:t>
            </a:r>
          </a:p>
          <a:p>
            <a:r>
              <a:rPr lang="en-GB" sz="2000" dirty="0" smtClean="0"/>
              <a:t>Losses must be small (perturbation method).</a:t>
            </a:r>
          </a:p>
          <a:p>
            <a:r>
              <a:rPr lang="en-GB" sz="2000" dirty="0" smtClean="0"/>
              <a:t>Please come up with </a:t>
            </a:r>
            <a:r>
              <a:rPr lang="en-GB" sz="2000" b="1" i="1" dirty="0" smtClean="0"/>
              <a:t>your own ideas </a:t>
            </a:r>
            <a:r>
              <a:rPr lang="en-GB" sz="2000" dirty="0" smtClean="0"/>
              <a:t>of what you would like to do!</a:t>
            </a:r>
          </a:p>
          <a:p>
            <a:r>
              <a:rPr lang="en-GB" sz="2000" dirty="0" smtClean="0"/>
              <a:t>Examples for your inspiration:</a:t>
            </a:r>
          </a:p>
          <a:p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14-16/6/2010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RF Denmark - Superfish Exercise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AE0A-2C7B-476D-921A-DB40558571D2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15" name="Picture 14" descr="SF ferrite cavity.bmp"/>
          <p:cNvPicPr>
            <a:picLocks noChangeAspect="1"/>
          </p:cNvPicPr>
          <p:nvPr/>
        </p:nvPicPr>
        <p:blipFill>
          <a:blip r:embed="rId2" cstate="print"/>
          <a:srcRect l="157"/>
          <a:stretch>
            <a:fillRect/>
          </a:stretch>
        </p:blipFill>
        <p:spPr>
          <a:xfrm>
            <a:off x="3137798" y="3214686"/>
            <a:ext cx="2791524" cy="57150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37798" y="2857496"/>
            <a:ext cx="146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Ferrite cavity:</a:t>
            </a:r>
            <a:endParaRPr lang="en-GB" dirty="0"/>
          </a:p>
        </p:txBody>
      </p:sp>
      <p:pic>
        <p:nvPicPr>
          <p:cNvPr id="17" name="Picture 16" descr="SF 4vaneRFQ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4077" y="3286124"/>
            <a:ext cx="2311327" cy="177164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475515" y="2857496"/>
            <a:ext cx="631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RFQ: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3137798" y="4131238"/>
            <a:ext cx="2024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2pi/3 TW structure:</a:t>
            </a:r>
            <a:endParaRPr lang="en-GB" dirty="0"/>
          </a:p>
        </p:txBody>
      </p:sp>
      <p:pic>
        <p:nvPicPr>
          <p:cNvPr id="20" name="Picture 19" descr="SF 2pi3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7799" y="4500570"/>
            <a:ext cx="2774340" cy="1000132"/>
          </a:xfrm>
          <a:prstGeom prst="rect">
            <a:avLst/>
          </a:prstGeom>
        </p:spPr>
      </p:pic>
      <p:pic>
        <p:nvPicPr>
          <p:cNvPr id="21" name="Picture 20" descr="SF nosecone.bmp"/>
          <p:cNvPicPr>
            <a:picLocks noChangeAspect="1"/>
          </p:cNvPicPr>
          <p:nvPr/>
        </p:nvPicPr>
        <p:blipFill>
          <a:blip r:embed="rId5" cstate="print"/>
          <a:srcRect t="606" r="1087"/>
          <a:stretch>
            <a:fillRect/>
          </a:stretch>
        </p:blipFill>
        <p:spPr>
          <a:xfrm>
            <a:off x="428596" y="3429000"/>
            <a:ext cx="1785950" cy="140692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95288" y="2843768"/>
            <a:ext cx="1824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Nose cone cavity:</a:t>
            </a:r>
            <a:endParaRPr lang="en-GB" dirty="0"/>
          </a:p>
        </p:txBody>
      </p:sp>
      <p:pic>
        <p:nvPicPr>
          <p:cNvPr id="23" name="Picture 22" descr="SF ell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5357818" y="5572140"/>
            <a:ext cx="3343326" cy="72579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286512" y="5143512"/>
            <a:ext cx="1775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Elliptical cavities:</a:t>
            </a:r>
            <a:endParaRPr lang="en-GB" dirty="0"/>
          </a:p>
        </p:txBody>
      </p:sp>
      <p:pic>
        <p:nvPicPr>
          <p:cNvPr id="25" name="Picture 24" descr="SF DTL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596" y="5429264"/>
            <a:ext cx="2312582" cy="94773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95288" y="5000636"/>
            <a:ext cx="597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DTL: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“SEG-file”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14-16/6/2010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RF Denmark - Superfish Exercise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AE0A-2C7B-476D-921A-DB40558571D2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68313" y="1000108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SEG-file indicates which boundary segments are </a:t>
            </a:r>
            <a:r>
              <a:rPr lang="en-GB" dirty="0" err="1" smtClean="0"/>
              <a:t>metall</a:t>
            </a:r>
            <a:r>
              <a:rPr lang="en-GB" dirty="0" smtClean="0"/>
              <a:t>, which are stems, which are symmetry planes. Here the minimum SEG-file to our example: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714480" y="2087381"/>
            <a:ext cx="3531736" cy="120032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Lucida Console" pitchFamily="49" charset="0"/>
              </a:rPr>
              <a:t>FieldSegments</a:t>
            </a:r>
            <a:endParaRPr lang="en-US" dirty="0" smtClean="0">
              <a:latin typeface="Lucida Console" pitchFamily="49" charset="0"/>
            </a:endParaRPr>
          </a:p>
          <a:p>
            <a:r>
              <a:rPr lang="en-US" dirty="0" smtClean="0">
                <a:latin typeface="Lucida Console" pitchFamily="49" charset="0"/>
              </a:rPr>
              <a:t>   2   3   4   5   6   7</a:t>
            </a:r>
          </a:p>
          <a:p>
            <a:r>
              <a:rPr lang="en-US" dirty="0" err="1" smtClean="0">
                <a:latin typeface="Lucida Console" pitchFamily="49" charset="0"/>
              </a:rPr>
              <a:t>EndData</a:t>
            </a:r>
            <a:endParaRPr lang="en-US" dirty="0" smtClean="0">
              <a:latin typeface="Lucida Console" pitchFamily="49" charset="0"/>
            </a:endParaRPr>
          </a:p>
          <a:p>
            <a:r>
              <a:rPr lang="en-US" dirty="0" smtClean="0">
                <a:latin typeface="Lucida Console" pitchFamily="49" charset="0"/>
              </a:rPr>
              <a:t>End</a:t>
            </a:r>
            <a:endParaRPr lang="en-GB" dirty="0" smtClean="0">
              <a:latin typeface="Lucida Console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313" y="1714488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Lucida Console" pitchFamily="49" charset="0"/>
              </a:rPr>
              <a:t>“</a:t>
            </a:r>
            <a:r>
              <a:rPr lang="en-GB" i="1" dirty="0" smtClean="0">
                <a:latin typeface="Lucida Console" pitchFamily="49" charset="0"/>
              </a:rPr>
              <a:t>filename</a:t>
            </a:r>
            <a:r>
              <a:rPr lang="en-GB" dirty="0" smtClean="0">
                <a:latin typeface="Lucida Console" pitchFamily="49" charset="0"/>
              </a:rPr>
              <a:t>.seg”: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8313" y="3357562"/>
            <a:ext cx="8389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After having defined the SEG-file, the losses are correctly calculated as indicated at the end of the SFO-file: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68313" y="4071942"/>
            <a:ext cx="8170827" cy="229293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Lucida Console" pitchFamily="49" charset="0"/>
              </a:rPr>
              <a:t>Wall segments:</a:t>
            </a:r>
          </a:p>
          <a:p>
            <a:r>
              <a:rPr lang="en-US" sz="1100" dirty="0" smtClean="0">
                <a:latin typeface="Lucida Console" pitchFamily="49" charset="0"/>
              </a:rPr>
              <a:t>Segment   </a:t>
            </a:r>
            <a:r>
              <a:rPr lang="en-US" sz="1100" dirty="0" err="1" smtClean="0">
                <a:latin typeface="Lucida Console" pitchFamily="49" charset="0"/>
              </a:rPr>
              <a:t>Zend</a:t>
            </a:r>
            <a:r>
              <a:rPr lang="en-US" sz="1100" dirty="0" smtClean="0">
                <a:latin typeface="Lucida Console" pitchFamily="49" charset="0"/>
              </a:rPr>
              <a:t>        Rend           </a:t>
            </a:r>
            <a:r>
              <a:rPr lang="en-US" sz="1100" dirty="0" err="1" smtClean="0">
                <a:latin typeface="Lucida Console" pitchFamily="49" charset="0"/>
              </a:rPr>
              <a:t>Emax</a:t>
            </a:r>
            <a:r>
              <a:rPr lang="en-US" sz="1100" dirty="0" smtClean="0">
                <a:latin typeface="Lucida Console" pitchFamily="49" charset="0"/>
              </a:rPr>
              <a:t>       Power       P/A          </a:t>
            </a:r>
            <a:r>
              <a:rPr lang="en-US" sz="1100" dirty="0" err="1" smtClean="0">
                <a:latin typeface="Lucida Console" pitchFamily="49" charset="0"/>
              </a:rPr>
              <a:t>dF</a:t>
            </a:r>
            <a:r>
              <a:rPr lang="en-US" sz="1100" dirty="0" smtClean="0">
                <a:latin typeface="Lucida Console" pitchFamily="49" charset="0"/>
              </a:rPr>
              <a:t>/</a:t>
            </a:r>
            <a:r>
              <a:rPr lang="en-US" sz="1100" dirty="0" err="1" smtClean="0">
                <a:latin typeface="Lucida Console" pitchFamily="49" charset="0"/>
              </a:rPr>
              <a:t>dZ</a:t>
            </a:r>
            <a:r>
              <a:rPr lang="en-US" sz="1100" dirty="0" smtClean="0">
                <a:latin typeface="Lucida Console" pitchFamily="49" charset="0"/>
              </a:rPr>
              <a:t>      </a:t>
            </a:r>
            <a:r>
              <a:rPr lang="en-US" sz="1100" dirty="0" err="1" smtClean="0">
                <a:latin typeface="Lucida Console" pitchFamily="49" charset="0"/>
              </a:rPr>
              <a:t>dF</a:t>
            </a:r>
            <a:r>
              <a:rPr lang="en-US" sz="1100" dirty="0" smtClean="0">
                <a:latin typeface="Lucida Console" pitchFamily="49" charset="0"/>
              </a:rPr>
              <a:t>/</a:t>
            </a:r>
            <a:r>
              <a:rPr lang="en-US" sz="1100" dirty="0" err="1" smtClean="0">
                <a:latin typeface="Lucida Console" pitchFamily="49" charset="0"/>
              </a:rPr>
              <a:t>dR</a:t>
            </a:r>
            <a:endParaRPr lang="en-US" sz="1100" dirty="0" smtClean="0">
              <a:latin typeface="Lucida Console" pitchFamily="49" charset="0"/>
            </a:endParaRPr>
          </a:p>
          <a:p>
            <a:r>
              <a:rPr lang="en-US" sz="1100" dirty="0" smtClean="0">
                <a:latin typeface="Lucida Console" pitchFamily="49" charset="0"/>
              </a:rPr>
              <a:t>          (mm)        (mm)          (MV/m)      (kW)      (W/cm^2)      (MHz/mm)   (MHz/mm)</a:t>
            </a:r>
          </a:p>
          <a:p>
            <a:r>
              <a:rPr lang="en-US" sz="1100" dirty="0" smtClean="0">
                <a:latin typeface="Lucida Console" pitchFamily="49" charset="0"/>
              </a:rPr>
              <a:t>----------------------------------------------------------------------------------------------</a:t>
            </a:r>
          </a:p>
          <a:p>
            <a:r>
              <a:rPr lang="en-US" sz="1100" dirty="0" smtClean="0">
                <a:latin typeface="Lucida Console" pitchFamily="49" charset="0"/>
              </a:rPr>
              <a:t>         0.0000       470.00    </a:t>
            </a:r>
          </a:p>
          <a:p>
            <a:r>
              <a:rPr lang="en-US" sz="1100" dirty="0" smtClean="0">
                <a:latin typeface="Lucida Console" pitchFamily="49" charset="0"/>
              </a:rPr>
              <a:t>   2     250.00       220.00       0.7567       211.9       22.65     -0.2848     -0.2467    </a:t>
            </a:r>
          </a:p>
          <a:p>
            <a:r>
              <a:rPr lang="en-US" sz="1100" dirty="0" smtClean="0">
                <a:latin typeface="Lucida Console" pitchFamily="49" charset="0"/>
              </a:rPr>
              <a:t>   3     250.00       200.00       0.7594       16.42       62.21     -3.2477E-02   0.000    </a:t>
            </a:r>
          </a:p>
          <a:p>
            <a:r>
              <a:rPr lang="en-US" sz="1100" dirty="0" smtClean="0">
                <a:latin typeface="Lucida Console" pitchFamily="49" charset="0"/>
              </a:rPr>
              <a:t>   4     200.00       150.00        2.083       78.56       94.67     -9.5774E-02 -0.1018    </a:t>
            </a:r>
          </a:p>
          <a:p>
            <a:r>
              <a:rPr lang="en-US" sz="1100" dirty="0" smtClean="0">
                <a:latin typeface="Lucida Console" pitchFamily="49" charset="0"/>
              </a:rPr>
              <a:t>   5     100.00       150.00        12.92       92.63       98.29       0.000     -8.9557E-02</a:t>
            </a:r>
          </a:p>
          <a:p>
            <a:r>
              <a:rPr lang="en-US" sz="1100" dirty="0" smtClean="0">
                <a:latin typeface="Lucida Console" pitchFamily="49" charset="0"/>
              </a:rPr>
              <a:t>   6     100.00       50.000        32.37       30.54       30.95       1.019       0.000    </a:t>
            </a:r>
          </a:p>
          <a:p>
            <a:r>
              <a:rPr lang="en-US" sz="1100" dirty="0" smtClean="0">
                <a:latin typeface="Lucida Console" pitchFamily="49" charset="0"/>
              </a:rPr>
              <a:t>   7     250.00       50.000        2.619      8.1074E-04  1.7204E-03   0.000      3.9304E-04</a:t>
            </a:r>
          </a:p>
          <a:p>
            <a:r>
              <a:rPr lang="en-US" sz="1100" dirty="0" smtClean="0">
                <a:latin typeface="Lucida Console" pitchFamily="49" charset="0"/>
              </a:rPr>
              <a:t>----------------------------------------------------------------------------------------------</a:t>
            </a:r>
          </a:p>
          <a:p>
            <a:r>
              <a:rPr lang="en-US" sz="1100" dirty="0" smtClean="0">
                <a:latin typeface="Lucida Console" pitchFamily="49" charset="0"/>
              </a:rPr>
              <a:t>                                    Total       430.1</a:t>
            </a:r>
            <a:endParaRPr lang="en-GB" sz="1100" dirty="0" smtClean="0">
              <a:latin typeface="Lucida Console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exercise: Tune cavity to 150 MHz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14-16/6/2010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RF Denmark - Superfish Exercise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AE0A-2C7B-476D-921A-DB40558571D2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68313" y="1142984"/>
            <a:ext cx="4049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Hint: use the information in the SFO-file!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68313" y="1500174"/>
            <a:ext cx="8170827" cy="229293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Lucida Console" pitchFamily="49" charset="0"/>
              </a:rPr>
              <a:t>Wall segments:</a:t>
            </a:r>
          </a:p>
          <a:p>
            <a:r>
              <a:rPr lang="en-US" sz="1100" dirty="0" smtClean="0">
                <a:latin typeface="Lucida Console" pitchFamily="49" charset="0"/>
              </a:rPr>
              <a:t>Segment   </a:t>
            </a:r>
            <a:r>
              <a:rPr lang="en-US" sz="1100" dirty="0" err="1" smtClean="0">
                <a:latin typeface="Lucida Console" pitchFamily="49" charset="0"/>
              </a:rPr>
              <a:t>Zend</a:t>
            </a:r>
            <a:r>
              <a:rPr lang="en-US" sz="1100" dirty="0" smtClean="0">
                <a:latin typeface="Lucida Console" pitchFamily="49" charset="0"/>
              </a:rPr>
              <a:t>        Rend           </a:t>
            </a:r>
            <a:r>
              <a:rPr lang="en-US" sz="1100" dirty="0" err="1" smtClean="0">
                <a:latin typeface="Lucida Console" pitchFamily="49" charset="0"/>
              </a:rPr>
              <a:t>Emax</a:t>
            </a:r>
            <a:r>
              <a:rPr lang="en-US" sz="1100" dirty="0" smtClean="0">
                <a:latin typeface="Lucida Console" pitchFamily="49" charset="0"/>
              </a:rPr>
              <a:t>       Power       P/A          </a:t>
            </a:r>
            <a:r>
              <a:rPr lang="en-US" sz="1100" dirty="0" err="1" smtClean="0">
                <a:latin typeface="Lucida Console" pitchFamily="49" charset="0"/>
              </a:rPr>
              <a:t>dF</a:t>
            </a:r>
            <a:r>
              <a:rPr lang="en-US" sz="1100" dirty="0" smtClean="0">
                <a:latin typeface="Lucida Console" pitchFamily="49" charset="0"/>
              </a:rPr>
              <a:t>/</a:t>
            </a:r>
            <a:r>
              <a:rPr lang="en-US" sz="1100" dirty="0" err="1" smtClean="0">
                <a:latin typeface="Lucida Console" pitchFamily="49" charset="0"/>
              </a:rPr>
              <a:t>dZ</a:t>
            </a:r>
            <a:r>
              <a:rPr lang="en-US" sz="1100" dirty="0" smtClean="0">
                <a:latin typeface="Lucida Console" pitchFamily="49" charset="0"/>
              </a:rPr>
              <a:t>      </a:t>
            </a:r>
            <a:r>
              <a:rPr lang="en-US" sz="1100" dirty="0" err="1" smtClean="0">
                <a:latin typeface="Lucida Console" pitchFamily="49" charset="0"/>
              </a:rPr>
              <a:t>dF</a:t>
            </a:r>
            <a:r>
              <a:rPr lang="en-US" sz="1100" dirty="0" smtClean="0">
                <a:latin typeface="Lucida Console" pitchFamily="49" charset="0"/>
              </a:rPr>
              <a:t>/</a:t>
            </a:r>
            <a:r>
              <a:rPr lang="en-US" sz="1100" dirty="0" err="1" smtClean="0">
                <a:latin typeface="Lucida Console" pitchFamily="49" charset="0"/>
              </a:rPr>
              <a:t>dR</a:t>
            </a:r>
            <a:endParaRPr lang="en-US" sz="1100" dirty="0" smtClean="0">
              <a:latin typeface="Lucida Console" pitchFamily="49" charset="0"/>
            </a:endParaRPr>
          </a:p>
          <a:p>
            <a:r>
              <a:rPr lang="en-US" sz="1100" dirty="0" smtClean="0">
                <a:latin typeface="Lucida Console" pitchFamily="49" charset="0"/>
              </a:rPr>
              <a:t>          (mm)        (mm)          (MV/m)      (kW)      (W/cm^2)      (MHz/mm)   (MHz/mm)</a:t>
            </a:r>
          </a:p>
          <a:p>
            <a:r>
              <a:rPr lang="en-US" sz="1100" dirty="0" smtClean="0">
                <a:latin typeface="Lucida Console" pitchFamily="49" charset="0"/>
              </a:rPr>
              <a:t>----------------------------------------------------------------------------------------------</a:t>
            </a:r>
          </a:p>
          <a:p>
            <a:r>
              <a:rPr lang="en-US" sz="1100" dirty="0" smtClean="0">
                <a:latin typeface="Lucida Console" pitchFamily="49" charset="0"/>
              </a:rPr>
              <a:t>         0.0000       470.00    </a:t>
            </a:r>
          </a:p>
          <a:p>
            <a:r>
              <a:rPr lang="en-US" sz="1100" dirty="0" smtClean="0">
                <a:latin typeface="Lucida Console" pitchFamily="49" charset="0"/>
              </a:rPr>
              <a:t>   2     250.00       220.00       0.7567       211.9       22.65     -0.2848     -0.2467    </a:t>
            </a:r>
          </a:p>
          <a:p>
            <a:r>
              <a:rPr lang="en-US" sz="1100" dirty="0" smtClean="0">
                <a:latin typeface="Lucida Console" pitchFamily="49" charset="0"/>
              </a:rPr>
              <a:t>   3     250.00       200.00       0.7594       16.42       62.21     -3.2477E-02   0.000    </a:t>
            </a:r>
          </a:p>
          <a:p>
            <a:r>
              <a:rPr lang="en-US" sz="1100" dirty="0" smtClean="0">
                <a:latin typeface="Lucida Console" pitchFamily="49" charset="0"/>
              </a:rPr>
              <a:t>   4     200.00       150.00        2.083       78.56       94.67     -9.5774E-02 -0.1018    </a:t>
            </a:r>
          </a:p>
          <a:p>
            <a:r>
              <a:rPr lang="en-US" sz="1100" dirty="0" smtClean="0">
                <a:latin typeface="Lucida Console" pitchFamily="49" charset="0"/>
              </a:rPr>
              <a:t>   5     100.00       150.00        12.92       92.63       98.29       0.000     -8.9557E-02</a:t>
            </a:r>
          </a:p>
          <a:p>
            <a:r>
              <a:rPr lang="en-US" sz="1100" dirty="0" smtClean="0">
                <a:latin typeface="Lucida Console" pitchFamily="49" charset="0"/>
              </a:rPr>
              <a:t>   6     100.00       50.000        32.37       30.54       30.95       1.019       0.000    </a:t>
            </a:r>
          </a:p>
          <a:p>
            <a:r>
              <a:rPr lang="en-US" sz="1100" dirty="0" smtClean="0">
                <a:latin typeface="Lucida Console" pitchFamily="49" charset="0"/>
              </a:rPr>
              <a:t>   7     250.00       50.000        2.619      8.1074E-04  1.7204E-03   0.000      3.9304E-04</a:t>
            </a:r>
          </a:p>
          <a:p>
            <a:r>
              <a:rPr lang="en-US" sz="1100" dirty="0" smtClean="0">
                <a:latin typeface="Lucida Console" pitchFamily="49" charset="0"/>
              </a:rPr>
              <a:t>----------------------------------------------------------------------------------------------</a:t>
            </a:r>
          </a:p>
          <a:p>
            <a:r>
              <a:rPr lang="en-US" sz="1100" dirty="0" smtClean="0">
                <a:latin typeface="Lucida Console" pitchFamily="49" charset="0"/>
              </a:rPr>
              <a:t>                                    Total       430.1</a:t>
            </a:r>
            <a:endParaRPr lang="en-GB" sz="1100" dirty="0" smtClean="0">
              <a:latin typeface="Lucida Console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313" y="4143380"/>
            <a:ext cx="6459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For example, move the segment 2 in +R-direction to tune down</a:t>
            </a:r>
            <a:br>
              <a:rPr lang="en-GB" dirty="0" smtClean="0"/>
            </a:br>
            <a:r>
              <a:rPr lang="en-GB" dirty="0" smtClean="0"/>
              <a:t>	and/or move the segment 6 in –Z-direction to tune down.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possible solution to tune to 150 MHz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14-16/6/2010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RF Denmark - Superfish Exercise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AE0A-2C7B-476D-921A-DB40558571D2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00100" y="1071546"/>
            <a:ext cx="7018268" cy="3970318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err="1" smtClean="0">
                <a:latin typeface="Lucida Console" pitchFamily="49" charset="0"/>
              </a:rPr>
              <a:t>Ebeltoft</a:t>
            </a:r>
            <a:r>
              <a:rPr lang="en-GB" dirty="0" smtClean="0">
                <a:latin typeface="Lucida Console" pitchFamily="49" charset="0"/>
              </a:rPr>
              <a:t> cavity</a:t>
            </a:r>
          </a:p>
          <a:p>
            <a:r>
              <a:rPr lang="en-GB" dirty="0" smtClean="0">
                <a:latin typeface="Lucida Console" pitchFamily="49" charset="0"/>
              </a:rPr>
              <a:t>&amp;</a:t>
            </a:r>
            <a:r>
              <a:rPr lang="en-GB" dirty="0" err="1" smtClean="0">
                <a:latin typeface="Lucida Console" pitchFamily="49" charset="0"/>
              </a:rPr>
              <a:t>reg</a:t>
            </a:r>
            <a:r>
              <a:rPr lang="en-GB" dirty="0" smtClean="0">
                <a:latin typeface="Lucida Console" pitchFamily="49" charset="0"/>
              </a:rPr>
              <a:t> </a:t>
            </a:r>
            <a:r>
              <a:rPr lang="en-GB" dirty="0" err="1" smtClean="0">
                <a:latin typeface="Lucida Console" pitchFamily="49" charset="0"/>
              </a:rPr>
              <a:t>kprob</a:t>
            </a:r>
            <a:r>
              <a:rPr lang="en-GB" dirty="0" smtClean="0">
                <a:latin typeface="Lucida Console" pitchFamily="49" charset="0"/>
              </a:rPr>
              <a:t>=1, </a:t>
            </a:r>
            <a:r>
              <a:rPr lang="en-GB" dirty="0" err="1" smtClean="0">
                <a:solidFill>
                  <a:schemeClr val="bg2">
                    <a:lumMod val="90000"/>
                  </a:schemeClr>
                </a:solidFill>
                <a:latin typeface="Lucida Console" pitchFamily="49" charset="0"/>
              </a:rPr>
              <a:t>dx</a:t>
            </a:r>
            <a:r>
              <a:rPr lang="en-GB" dirty="0" smtClean="0">
                <a:solidFill>
                  <a:schemeClr val="bg2">
                    <a:lumMod val="90000"/>
                  </a:schemeClr>
                </a:solidFill>
                <a:latin typeface="Lucida Console" pitchFamily="49" charset="0"/>
              </a:rPr>
              <a:t>=3,</a:t>
            </a:r>
          </a:p>
          <a:p>
            <a:r>
              <a:rPr lang="en-GB" dirty="0" smtClean="0">
                <a:solidFill>
                  <a:schemeClr val="bg2">
                    <a:lumMod val="90000"/>
                  </a:schemeClr>
                </a:solidFill>
                <a:latin typeface="Lucida Console" pitchFamily="49" charset="0"/>
              </a:rPr>
              <a:t>freq=150,icylin=1,</a:t>
            </a:r>
          </a:p>
          <a:p>
            <a:r>
              <a:rPr lang="en-GB" dirty="0" smtClean="0">
                <a:solidFill>
                  <a:schemeClr val="bg2">
                    <a:lumMod val="90000"/>
                  </a:schemeClr>
                </a:solidFill>
                <a:latin typeface="Lucida Console" pitchFamily="49" charset="0"/>
              </a:rPr>
              <a:t>norm=1,ezerot=5000000,kmethod=1,beta=1,</a:t>
            </a:r>
            <a:r>
              <a:rPr lang="en-GB" dirty="0" smtClean="0">
                <a:latin typeface="Lucida Console" pitchFamily="49" charset="0"/>
              </a:rPr>
              <a:t>conv=0.1 &amp;</a:t>
            </a:r>
          </a:p>
          <a:p>
            <a:r>
              <a:rPr lang="en-GB" dirty="0" smtClean="0">
                <a:latin typeface="Lucida Console" pitchFamily="49" charset="0"/>
              </a:rPr>
              <a:t>&amp;</a:t>
            </a:r>
            <a:r>
              <a:rPr lang="en-GB" dirty="0" err="1" smtClean="0">
                <a:latin typeface="Lucida Console" pitchFamily="49" charset="0"/>
              </a:rPr>
              <a:t>po</a:t>
            </a:r>
            <a:r>
              <a:rPr lang="en-GB" dirty="0" smtClean="0">
                <a:latin typeface="Lucida Console" pitchFamily="49" charset="0"/>
              </a:rPr>
              <a:t> x=  0.0, y=  0.0 &amp;</a:t>
            </a:r>
          </a:p>
          <a:p>
            <a:r>
              <a:rPr lang="en-GB" dirty="0" smtClean="0">
                <a:latin typeface="Lucida Console" pitchFamily="49" charset="0"/>
              </a:rPr>
              <a:t>&amp;</a:t>
            </a:r>
            <a:r>
              <a:rPr lang="en-GB" dirty="0" err="1" smtClean="0">
                <a:latin typeface="Lucida Console" pitchFamily="49" charset="0"/>
              </a:rPr>
              <a:t>po</a:t>
            </a:r>
            <a:r>
              <a:rPr lang="en-GB" dirty="0" smtClean="0">
                <a:latin typeface="Lucida Console" pitchFamily="49" charset="0"/>
              </a:rPr>
              <a:t> x=  0.0, y=500.0 &amp;</a:t>
            </a:r>
          </a:p>
          <a:p>
            <a:r>
              <a:rPr lang="en-GB" dirty="0" smtClean="0">
                <a:latin typeface="Lucida Console" pitchFamily="49" charset="0"/>
              </a:rPr>
              <a:t>&amp;</a:t>
            </a:r>
            <a:r>
              <a:rPr lang="en-GB" dirty="0" err="1" smtClean="0">
                <a:latin typeface="Lucida Console" pitchFamily="49" charset="0"/>
              </a:rPr>
              <a:t>po</a:t>
            </a:r>
            <a:r>
              <a:rPr lang="en-GB" dirty="0" smtClean="0">
                <a:latin typeface="Lucida Console" pitchFamily="49" charset="0"/>
              </a:rPr>
              <a:t> x=250.0, y=250.0,nt=5, radius=250.0 &amp;</a:t>
            </a:r>
          </a:p>
          <a:p>
            <a:r>
              <a:rPr lang="en-GB" dirty="0" smtClean="0">
                <a:latin typeface="Lucida Console" pitchFamily="49" charset="0"/>
              </a:rPr>
              <a:t>&amp;</a:t>
            </a:r>
            <a:r>
              <a:rPr lang="en-GB" dirty="0" err="1" smtClean="0">
                <a:latin typeface="Lucida Console" pitchFamily="49" charset="0"/>
              </a:rPr>
              <a:t>po</a:t>
            </a:r>
            <a:r>
              <a:rPr lang="en-GB" dirty="0" smtClean="0">
                <a:latin typeface="Lucida Console" pitchFamily="49" charset="0"/>
              </a:rPr>
              <a:t> x=250.0, y=200.0 &amp;</a:t>
            </a:r>
          </a:p>
          <a:p>
            <a:r>
              <a:rPr lang="en-GB" dirty="0" smtClean="0">
                <a:latin typeface="Lucida Console" pitchFamily="49" charset="0"/>
              </a:rPr>
              <a:t>&amp;</a:t>
            </a:r>
            <a:r>
              <a:rPr lang="en-GB" dirty="0" err="1" smtClean="0">
                <a:latin typeface="Lucida Console" pitchFamily="49" charset="0"/>
              </a:rPr>
              <a:t>po</a:t>
            </a:r>
            <a:r>
              <a:rPr lang="en-GB" dirty="0" smtClean="0">
                <a:latin typeface="Lucida Console" pitchFamily="49" charset="0"/>
              </a:rPr>
              <a:t> x=200.0, y=150.0,nt=5, radius= 50.0 &amp;</a:t>
            </a:r>
          </a:p>
          <a:p>
            <a:r>
              <a:rPr lang="en-GB" dirty="0" smtClean="0">
                <a:latin typeface="Lucida Console" pitchFamily="49" charset="0"/>
              </a:rPr>
              <a:t>&amp;</a:t>
            </a:r>
            <a:r>
              <a:rPr lang="en-GB" dirty="0" err="1" smtClean="0">
                <a:latin typeface="Lucida Console" pitchFamily="49" charset="0"/>
              </a:rPr>
              <a:t>po</a:t>
            </a:r>
            <a:r>
              <a:rPr lang="en-GB" dirty="0" smtClean="0">
                <a:latin typeface="Lucida Console" pitchFamily="49" charset="0"/>
              </a:rPr>
              <a:t> x= 99.26,y=150.0 &amp;</a:t>
            </a:r>
          </a:p>
          <a:p>
            <a:r>
              <a:rPr lang="en-GB" dirty="0" smtClean="0">
                <a:latin typeface="Lucida Console" pitchFamily="49" charset="0"/>
              </a:rPr>
              <a:t>&amp;</a:t>
            </a:r>
            <a:r>
              <a:rPr lang="en-GB" dirty="0" err="1" smtClean="0">
                <a:latin typeface="Lucida Console" pitchFamily="49" charset="0"/>
              </a:rPr>
              <a:t>po</a:t>
            </a:r>
            <a:r>
              <a:rPr lang="en-GB" dirty="0" smtClean="0">
                <a:latin typeface="Lucida Console" pitchFamily="49" charset="0"/>
              </a:rPr>
              <a:t> x= 99.26,y= 50.0,nt=4, radius= 50.0 &amp;</a:t>
            </a:r>
          </a:p>
          <a:p>
            <a:r>
              <a:rPr lang="en-GB" dirty="0" smtClean="0">
                <a:latin typeface="Lucida Console" pitchFamily="49" charset="0"/>
              </a:rPr>
              <a:t>&amp;</a:t>
            </a:r>
            <a:r>
              <a:rPr lang="en-GB" dirty="0" err="1" smtClean="0">
                <a:latin typeface="Lucida Console" pitchFamily="49" charset="0"/>
              </a:rPr>
              <a:t>po</a:t>
            </a:r>
            <a:r>
              <a:rPr lang="en-GB" dirty="0" smtClean="0">
                <a:latin typeface="Lucida Console" pitchFamily="49" charset="0"/>
              </a:rPr>
              <a:t> x=250.0, y= 50.0 &amp;</a:t>
            </a:r>
          </a:p>
          <a:p>
            <a:r>
              <a:rPr lang="en-GB" dirty="0" smtClean="0">
                <a:latin typeface="Lucida Console" pitchFamily="49" charset="0"/>
              </a:rPr>
              <a:t>&amp;</a:t>
            </a:r>
            <a:r>
              <a:rPr lang="en-GB" dirty="0" err="1" smtClean="0">
                <a:latin typeface="Lucida Console" pitchFamily="49" charset="0"/>
              </a:rPr>
              <a:t>po</a:t>
            </a:r>
            <a:r>
              <a:rPr lang="en-GB" dirty="0" smtClean="0">
                <a:latin typeface="Lucida Console" pitchFamily="49" charset="0"/>
              </a:rPr>
              <a:t> x=250.0, y=  0.0 &amp;</a:t>
            </a:r>
          </a:p>
          <a:p>
            <a:r>
              <a:rPr lang="en-GB" dirty="0" smtClean="0">
                <a:latin typeface="Lucida Console" pitchFamily="49" charset="0"/>
              </a:rPr>
              <a:t>&amp;</a:t>
            </a:r>
            <a:r>
              <a:rPr lang="en-GB" dirty="0" err="1" smtClean="0">
                <a:latin typeface="Lucida Console" pitchFamily="49" charset="0"/>
              </a:rPr>
              <a:t>po</a:t>
            </a:r>
            <a:r>
              <a:rPr lang="en-GB" dirty="0" smtClean="0">
                <a:latin typeface="Lucida Console" pitchFamily="49" charset="0"/>
              </a:rPr>
              <a:t> x=  0.0, y=  0.0 &amp;</a:t>
            </a:r>
            <a:endParaRPr lang="en-GB" dirty="0">
              <a:latin typeface="Lucida Console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parameters set in REG-</a:t>
            </a:r>
            <a:r>
              <a:rPr lang="en-GB" dirty="0" err="1" smtClean="0"/>
              <a:t>namelist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14-16/6/2010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RF Denmark - Superfish Exercise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AE0A-2C7B-476D-921A-DB40558571D2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68313" y="1428736"/>
            <a:ext cx="77470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KPROB=1			; indicates a </a:t>
            </a:r>
            <a:r>
              <a:rPr lang="en-GB" dirty="0" err="1" smtClean="0"/>
              <a:t>Superfish</a:t>
            </a:r>
            <a:r>
              <a:rPr lang="en-GB" dirty="0" smtClean="0"/>
              <a:t> problem.</a:t>
            </a:r>
          </a:p>
          <a:p>
            <a:r>
              <a:rPr lang="en-GB" dirty="0" smtClean="0"/>
              <a:t>CONV=0.1		; sets geometric scale to mm (mm/cm=0.1)</a:t>
            </a:r>
          </a:p>
          <a:p>
            <a:r>
              <a:rPr lang="en-GB" dirty="0" smtClean="0"/>
              <a:t>DX=3			; sets mesh size to 3 mm</a:t>
            </a:r>
          </a:p>
          <a:p>
            <a:r>
              <a:rPr lang="en-GB" dirty="0" smtClean="0"/>
              <a:t>FREQ=150		; sets starting value for </a:t>
            </a:r>
            <a:r>
              <a:rPr lang="en-GB" dirty="0" err="1" smtClean="0"/>
              <a:t>eigenfrequency</a:t>
            </a:r>
            <a:r>
              <a:rPr lang="en-GB" dirty="0" smtClean="0"/>
              <a:t> search</a:t>
            </a:r>
          </a:p>
          <a:p>
            <a:r>
              <a:rPr lang="en-GB" dirty="0" smtClean="0"/>
              <a:t>NORM=1,EZEROT=5000000	; normalizes fields to 5 MV/m accelerating gradient</a:t>
            </a:r>
            <a:br>
              <a:rPr lang="en-GB" dirty="0" smtClean="0"/>
            </a:br>
            <a:r>
              <a:rPr lang="en-GB" dirty="0" smtClean="0"/>
              <a:t>			  (including transit time effects)</a:t>
            </a:r>
          </a:p>
          <a:p>
            <a:r>
              <a:rPr lang="en-GB" dirty="0" smtClean="0"/>
              <a:t>KMETHOD=1, BETA=1	; forces the particle velocity to the speed of light.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Solution summary: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14-16/6/2010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RF Denmark - Superfish Exercise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AE0A-2C7B-476D-921A-DB40558571D2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68313" y="1174993"/>
            <a:ext cx="8389967" cy="461664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Lucida Console" pitchFamily="49" charset="0"/>
              </a:rPr>
              <a:t>All calculated values below refer to the mesh geometry only.</a:t>
            </a:r>
          </a:p>
          <a:p>
            <a:r>
              <a:rPr lang="en-GB" sz="1400" dirty="0" smtClean="0">
                <a:latin typeface="Lucida Console" pitchFamily="49" charset="0"/>
              </a:rPr>
              <a:t>Field normalization (NORM = 1):    EZEROT =      5.00000 MV/m</a:t>
            </a:r>
          </a:p>
          <a:p>
            <a:r>
              <a:rPr lang="en-GB" sz="1400" dirty="0" smtClean="0">
                <a:latin typeface="Lucida Console" pitchFamily="49" charset="0"/>
              </a:rPr>
              <a:t>Frequency                                 =    150.00577 MHz</a:t>
            </a:r>
          </a:p>
          <a:p>
            <a:r>
              <a:rPr lang="en-GB" sz="1400" dirty="0" smtClean="0">
                <a:latin typeface="Lucida Console" pitchFamily="49" charset="0"/>
              </a:rPr>
              <a:t>Particle rest mass energy                 =   938.272029 MeV</a:t>
            </a:r>
          </a:p>
          <a:p>
            <a:r>
              <a:rPr lang="en-GB" sz="1400" dirty="0" smtClean="0">
                <a:latin typeface="Lucida Console" pitchFamily="49" charset="0"/>
              </a:rPr>
              <a:t>Beta =  1.0000000</a:t>
            </a:r>
          </a:p>
          <a:p>
            <a:r>
              <a:rPr lang="en-GB" sz="1400" dirty="0" smtClean="0">
                <a:latin typeface="Lucida Console" pitchFamily="49" charset="0"/>
              </a:rPr>
              <a:t>Normalization factor for E0 =  5.073 MV/m =    34383.609</a:t>
            </a:r>
          </a:p>
          <a:p>
            <a:r>
              <a:rPr lang="en-GB" sz="1400" dirty="0" smtClean="0">
                <a:latin typeface="Lucida Console" pitchFamily="49" charset="0"/>
              </a:rPr>
              <a:t>Transit-time factor                       =    0.9856796</a:t>
            </a:r>
          </a:p>
          <a:p>
            <a:r>
              <a:rPr lang="en-GB" sz="1400" dirty="0" smtClean="0">
                <a:latin typeface="Lucida Console" pitchFamily="49" charset="0"/>
              </a:rPr>
              <a:t>Stored energy                             =   15.7073852 Joules</a:t>
            </a:r>
          </a:p>
          <a:p>
            <a:r>
              <a:rPr lang="en-GB" sz="1400" dirty="0" smtClean="0">
                <a:latin typeface="Lucida Console" pitchFamily="49" charset="0"/>
              </a:rPr>
              <a:t>Using standard room-temperature copper.</a:t>
            </a:r>
          </a:p>
          <a:p>
            <a:r>
              <a:rPr lang="en-GB" sz="1400" dirty="0" smtClean="0">
                <a:latin typeface="Lucida Console" pitchFamily="49" charset="0"/>
              </a:rPr>
              <a:t>Surface resistance                        =      3.19533 </a:t>
            </a:r>
            <a:r>
              <a:rPr lang="en-GB" sz="1400" dirty="0" err="1" smtClean="0">
                <a:latin typeface="Lucida Console" pitchFamily="49" charset="0"/>
              </a:rPr>
              <a:t>milliOhm</a:t>
            </a:r>
            <a:endParaRPr lang="en-GB" sz="1400" dirty="0" smtClean="0">
              <a:latin typeface="Lucida Console" pitchFamily="49" charset="0"/>
            </a:endParaRPr>
          </a:p>
          <a:p>
            <a:r>
              <a:rPr lang="en-GB" sz="1400" dirty="0" smtClean="0">
                <a:latin typeface="Lucida Console" pitchFamily="49" charset="0"/>
              </a:rPr>
              <a:t>Normal-conductor resistivity              =      1.72410 </a:t>
            </a:r>
            <a:r>
              <a:rPr lang="en-GB" sz="1400" dirty="0" err="1" smtClean="0">
                <a:latin typeface="Lucida Console" pitchFamily="49" charset="0"/>
              </a:rPr>
              <a:t>microOhm</a:t>
            </a:r>
            <a:r>
              <a:rPr lang="en-GB" sz="1400" dirty="0" smtClean="0">
                <a:latin typeface="Lucida Console" pitchFamily="49" charset="0"/>
              </a:rPr>
              <a:t>-cm</a:t>
            </a:r>
          </a:p>
          <a:p>
            <a:r>
              <a:rPr lang="en-GB" sz="1400" dirty="0" smtClean="0">
                <a:latin typeface="Lucida Console" pitchFamily="49" charset="0"/>
              </a:rPr>
              <a:t>Operating temperature                     =      20.0000 C</a:t>
            </a:r>
          </a:p>
          <a:p>
            <a:r>
              <a:rPr lang="en-GB" sz="1400" dirty="0" smtClean="0">
                <a:latin typeface="Lucida Console" pitchFamily="49" charset="0"/>
              </a:rPr>
              <a:t>Power dissipation                         =     408.5964 kW</a:t>
            </a:r>
          </a:p>
          <a:p>
            <a:r>
              <a:rPr lang="en-GB" sz="1400" dirty="0" smtClean="0">
                <a:latin typeface="Lucida Console" pitchFamily="49" charset="0"/>
              </a:rPr>
              <a:t>Q    =   36232.4          Shunt impedance =       15.744 </a:t>
            </a:r>
            <a:r>
              <a:rPr lang="en-GB" sz="1400" dirty="0" err="1" smtClean="0">
                <a:latin typeface="Lucida Console" pitchFamily="49" charset="0"/>
              </a:rPr>
              <a:t>MOhm</a:t>
            </a:r>
            <a:r>
              <a:rPr lang="en-GB" sz="1400" dirty="0" smtClean="0">
                <a:latin typeface="Lucida Console" pitchFamily="49" charset="0"/>
              </a:rPr>
              <a:t>/m</a:t>
            </a:r>
          </a:p>
          <a:p>
            <a:r>
              <a:rPr lang="en-GB" sz="1400" dirty="0" smtClean="0">
                <a:latin typeface="Lucida Console" pitchFamily="49" charset="0"/>
              </a:rPr>
              <a:t>Rs*Q =   115.774 Ohm                Z*T*T =       15.296 </a:t>
            </a:r>
            <a:r>
              <a:rPr lang="en-GB" sz="1400" dirty="0" err="1" smtClean="0">
                <a:latin typeface="Lucida Console" pitchFamily="49" charset="0"/>
              </a:rPr>
              <a:t>MOhm</a:t>
            </a:r>
            <a:r>
              <a:rPr lang="en-GB" sz="1400" dirty="0" smtClean="0">
                <a:latin typeface="Lucida Console" pitchFamily="49" charset="0"/>
              </a:rPr>
              <a:t>/m</a:t>
            </a:r>
          </a:p>
          <a:p>
            <a:r>
              <a:rPr lang="en-GB" sz="1400" dirty="0" smtClean="0">
                <a:latin typeface="Lucida Console" pitchFamily="49" charset="0"/>
              </a:rPr>
              <a:t>r/Q  =   105.543 Ohm  Wake loss parameter =      0.02487 V/</a:t>
            </a:r>
            <a:r>
              <a:rPr lang="en-GB" sz="1400" dirty="0" err="1" smtClean="0">
                <a:latin typeface="Lucida Console" pitchFamily="49" charset="0"/>
              </a:rPr>
              <a:t>pC</a:t>
            </a:r>
            <a:endParaRPr lang="en-GB" sz="1400" dirty="0" smtClean="0">
              <a:latin typeface="Lucida Console" pitchFamily="49" charset="0"/>
            </a:endParaRPr>
          </a:p>
          <a:p>
            <a:r>
              <a:rPr lang="en-GB" sz="1400" dirty="0" smtClean="0">
                <a:latin typeface="Lucida Console" pitchFamily="49" charset="0"/>
              </a:rPr>
              <a:t>Average magnetic field on the outer wall  =      9132.51 A/m, 13.3249 W/cm^2</a:t>
            </a:r>
          </a:p>
          <a:p>
            <a:r>
              <a:rPr lang="en-GB" sz="1400" dirty="0" smtClean="0">
                <a:latin typeface="Lucida Console" pitchFamily="49" charset="0"/>
              </a:rPr>
              <a:t>Maximum H (at Z,R = 205.831,150.341)      =      25537.2 A/m, 104.192 W/cm^2</a:t>
            </a:r>
          </a:p>
          <a:p>
            <a:r>
              <a:rPr lang="en-GB" sz="1400" dirty="0" smtClean="0">
                <a:latin typeface="Lucida Console" pitchFamily="49" charset="0"/>
              </a:rPr>
              <a:t>Maximum E (at Z,R = 49.399,103.725)       =      32.7996 MV/m, 2.48702 </a:t>
            </a:r>
            <a:r>
              <a:rPr lang="en-GB" sz="1400" dirty="0" err="1" smtClean="0">
                <a:latin typeface="Lucida Console" pitchFamily="49" charset="0"/>
              </a:rPr>
              <a:t>Kilp</a:t>
            </a:r>
            <a:r>
              <a:rPr lang="en-GB" sz="1400" dirty="0" smtClean="0">
                <a:latin typeface="Lucida Console" pitchFamily="49" charset="0"/>
              </a:rPr>
              <a:t>.</a:t>
            </a:r>
          </a:p>
          <a:p>
            <a:r>
              <a:rPr lang="en-GB" sz="1400" dirty="0" smtClean="0">
                <a:latin typeface="Lucida Console" pitchFamily="49" charset="0"/>
              </a:rPr>
              <a:t>Ratio of peak fields </a:t>
            </a:r>
            <a:r>
              <a:rPr lang="en-GB" sz="1400" dirty="0" err="1" smtClean="0">
                <a:latin typeface="Lucida Console" pitchFamily="49" charset="0"/>
              </a:rPr>
              <a:t>Bmax</a:t>
            </a:r>
            <a:r>
              <a:rPr lang="en-GB" sz="1400" dirty="0" smtClean="0">
                <a:latin typeface="Lucida Console" pitchFamily="49" charset="0"/>
              </a:rPr>
              <a:t>/</a:t>
            </a:r>
            <a:r>
              <a:rPr lang="en-GB" sz="1400" dirty="0" err="1" smtClean="0">
                <a:latin typeface="Lucida Console" pitchFamily="49" charset="0"/>
              </a:rPr>
              <a:t>Emax</a:t>
            </a:r>
            <a:r>
              <a:rPr lang="en-GB" sz="1400" dirty="0" smtClean="0">
                <a:latin typeface="Lucida Console" pitchFamily="49" charset="0"/>
              </a:rPr>
              <a:t>            =       0.9784 </a:t>
            </a:r>
            <a:r>
              <a:rPr lang="en-GB" sz="1400" dirty="0" err="1" smtClean="0">
                <a:latin typeface="Lucida Console" pitchFamily="49" charset="0"/>
              </a:rPr>
              <a:t>mT</a:t>
            </a:r>
            <a:r>
              <a:rPr lang="en-GB" sz="1400" dirty="0" smtClean="0">
                <a:latin typeface="Lucida Console" pitchFamily="49" charset="0"/>
              </a:rPr>
              <a:t>/(MV/m)</a:t>
            </a:r>
          </a:p>
          <a:p>
            <a:r>
              <a:rPr lang="en-GB" sz="1400" dirty="0" smtClean="0">
                <a:latin typeface="Lucida Console" pitchFamily="49" charset="0"/>
              </a:rPr>
              <a:t>Peak-to-average ratio </a:t>
            </a:r>
            <a:r>
              <a:rPr lang="en-GB" sz="1400" dirty="0" err="1" smtClean="0">
                <a:latin typeface="Lucida Console" pitchFamily="49" charset="0"/>
              </a:rPr>
              <a:t>Emax</a:t>
            </a:r>
            <a:r>
              <a:rPr lang="en-GB" sz="1400" dirty="0" smtClean="0">
                <a:latin typeface="Lucida Console" pitchFamily="49" charset="0"/>
              </a:rPr>
              <a:t>/E0             =       6.4660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cavity tuned to 150 MHz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14-16/6/2010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RF Denmark - Superfish Exercise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AE0A-2C7B-476D-921A-DB40558571D2}" type="slidenum">
              <a:rPr lang="en-GB" smtClean="0"/>
              <a:pPr/>
              <a:t>25</a:t>
            </a:fld>
            <a:endParaRPr lang="en-GB"/>
          </a:p>
        </p:txBody>
      </p:sp>
      <p:pic>
        <p:nvPicPr>
          <p:cNvPr id="6" name="Picture 5" descr="tes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886151"/>
            <a:ext cx="6429418" cy="551749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 </a:t>
            </a:r>
            <a:r>
              <a:rPr lang="en-GB" dirty="0" err="1" smtClean="0"/>
              <a:t>Superfish</a:t>
            </a:r>
            <a:r>
              <a:rPr lang="en-GB" dirty="0" smtClean="0"/>
              <a:t> do travelling waves?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14-16/6/2010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RF Denmark - Superfish Exercise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AE0A-2C7B-476D-921A-DB40558571D2}" type="slidenum">
              <a:rPr lang="en-GB" smtClean="0"/>
              <a:pPr/>
              <a:t>26</a:t>
            </a:fld>
            <a:endParaRPr lang="en-GB"/>
          </a:p>
        </p:txBody>
      </p:sp>
      <p:pic>
        <p:nvPicPr>
          <p:cNvPr id="6" name="Picture 5" descr="paper nova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428736"/>
            <a:ext cx="7286676" cy="49982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28794" y="1214422"/>
            <a:ext cx="3090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here a hint on a paper tissue ...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3</a:t>
            </a:r>
            <a:r>
              <a:rPr lang="en-GB" sz="2400" baseline="30000" dirty="0" smtClean="0"/>
              <a:t>rd</a:t>
            </a:r>
            <a:r>
              <a:rPr lang="en-GB" sz="2400" dirty="0" smtClean="0"/>
              <a:t> exercise: How to construct a TW solution from a SW solution?</a:t>
            </a:r>
            <a:endParaRPr lang="en-GB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14-16/6/2010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RF Denmark - Superfish Exercise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AE0A-2C7B-476D-921A-DB40558571D2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68313" y="857232"/>
            <a:ext cx="824709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err="1" smtClean="0"/>
              <a:t>Floquet’s</a:t>
            </a:r>
            <a:r>
              <a:rPr lang="en-GB" b="1" i="1" dirty="0" smtClean="0"/>
              <a:t> theorem:</a:t>
            </a:r>
          </a:p>
          <a:p>
            <a:r>
              <a:rPr lang="en-GB" dirty="0" smtClean="0"/>
              <a:t>For a periodic structure with period     , </a:t>
            </a:r>
            <a:r>
              <a:rPr lang="en-GB" dirty="0" err="1" smtClean="0"/>
              <a:t>Floquet’s</a:t>
            </a:r>
            <a:r>
              <a:rPr lang="en-GB" dirty="0" smtClean="0"/>
              <a:t> theorem states that it has solutions that are similar from one period to the next, their difference can be characterized by just a complex factor. </a:t>
            </a:r>
          </a:p>
          <a:p>
            <a:endParaRPr lang="en-GB" sz="1050" dirty="0" smtClean="0"/>
          </a:p>
          <a:p>
            <a:r>
              <a:rPr lang="en-GB" dirty="0" smtClean="0"/>
              <a:t>These solutions are the “modes” of the periodic </a:t>
            </a:r>
            <a:r>
              <a:rPr lang="en-GB" dirty="0" smtClean="0"/>
              <a:t>structure (also “</a:t>
            </a:r>
            <a:r>
              <a:rPr lang="en-GB" i="1" dirty="0" smtClean="0"/>
              <a:t>Bloch </a:t>
            </a:r>
            <a:r>
              <a:rPr lang="en-GB" dirty="0" smtClean="0"/>
              <a:t>waves”).</a:t>
            </a:r>
            <a:endParaRPr lang="en-GB" dirty="0" smtClean="0"/>
          </a:p>
          <a:p>
            <a:endParaRPr lang="en-GB" sz="1050" dirty="0" smtClean="0"/>
          </a:p>
          <a:p>
            <a:r>
              <a:rPr lang="en-GB" dirty="0" smtClean="0"/>
              <a:t>If we restrict ourselves to a lossless structure, then for a propagating mode the complex factor has the absolute value 1 and is characterized by just a rotation in phase; for this reason, let us write the factor as           .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It describes the field of a forward travelling wave.</a:t>
            </a:r>
          </a:p>
          <a:p>
            <a:endParaRPr lang="en-GB" sz="1050" dirty="0" smtClean="0"/>
          </a:p>
          <a:p>
            <a:r>
              <a:rPr lang="en-GB" dirty="0" err="1" smtClean="0"/>
              <a:t>Floquet’s</a:t>
            </a:r>
            <a:r>
              <a:rPr lang="en-GB" dirty="0" smtClean="0"/>
              <a:t> theorem further states that if there is a solution         , there is also the complex conjugate solution         . The complex conjugate of the above describes the backward travelling wave: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       is the phase advance per cell.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4998914" y="3097528"/>
          <a:ext cx="434975" cy="274638"/>
        </p:xfrm>
        <a:graphic>
          <a:graphicData uri="http://schemas.openxmlformats.org/presentationml/2006/ole">
            <p:oleObj spid="_x0000_s29698" name="Equation" r:id="rId3" imgW="545760" imgH="342720" progId="Equation.3">
              <p:embed/>
            </p:oleObj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5929322" y="4374248"/>
          <a:ext cx="434975" cy="274637"/>
        </p:xfrm>
        <a:graphic>
          <a:graphicData uri="http://schemas.openxmlformats.org/presentationml/2006/ole">
            <p:oleObj spid="_x0000_s29699" name="Equation" r:id="rId4" imgW="545760" imgH="342720" progId="Equation.3">
              <p:embed/>
            </p:oleObj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3131840" y="4643992"/>
          <a:ext cx="434975" cy="274638"/>
        </p:xfrm>
        <a:graphic>
          <a:graphicData uri="http://schemas.openxmlformats.org/presentationml/2006/ole">
            <p:oleObj spid="_x0000_s29700" name="Equation" r:id="rId5" imgW="545760" imgH="342720" progId="Equation.3">
              <p:embed/>
            </p:oleObj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3929058" y="1186610"/>
          <a:ext cx="131763" cy="223838"/>
        </p:xfrm>
        <a:graphic>
          <a:graphicData uri="http://schemas.openxmlformats.org/presentationml/2006/ole">
            <p:oleObj spid="_x0000_s29701" name="Equation" r:id="rId6" imgW="164880" imgH="279360" progId="Equation.3">
              <p:embed/>
            </p:oleObj>
          </a:graphicData>
        </a:graphic>
      </p:graphicFrame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3286116" y="3482181"/>
          <a:ext cx="1912937" cy="325438"/>
        </p:xfrm>
        <a:graphic>
          <a:graphicData uri="http://schemas.openxmlformats.org/presentationml/2006/ole">
            <p:oleObj spid="_x0000_s29702" name="Equation" r:id="rId7" imgW="2400120" imgH="406080" progId="Equation.3">
              <p:embed/>
            </p:oleObj>
          </a:graphicData>
        </a:graphic>
      </p:graphicFrame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574649" y="5795598"/>
          <a:ext cx="282575" cy="265112"/>
        </p:xfrm>
        <a:graphic>
          <a:graphicData uri="http://schemas.openxmlformats.org/presentationml/2006/ole">
            <p:oleObj spid="_x0000_s29703" name="Equation" r:id="rId8" imgW="355320" imgH="330120" progId="Equation.3">
              <p:embed/>
            </p:oleObj>
          </a:graphicData>
        </a:graphic>
      </p:graphicFrame>
      <p:graphicFrame>
        <p:nvGraphicFramePr>
          <p:cNvPr id="29704" name="Object 8"/>
          <p:cNvGraphicFramePr>
            <a:graphicFrameLocks noChangeAspect="1"/>
          </p:cNvGraphicFramePr>
          <p:nvPr/>
        </p:nvGraphicFramePr>
        <p:xfrm>
          <a:off x="3195638" y="5286388"/>
          <a:ext cx="2095500" cy="325437"/>
        </p:xfrm>
        <a:graphic>
          <a:graphicData uri="http://schemas.openxmlformats.org/presentationml/2006/ole">
            <p:oleObj spid="_x0000_s29704" name="Equation" r:id="rId9" imgW="2628720" imgH="4060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Standing wave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14-16/6/2010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RF Denmark - Superfish Exercise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AE0A-2C7B-476D-921A-DB40558571D2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68313" y="928670"/>
            <a:ext cx="8032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If you superimpose a forward travelling and a backward travelling wave with the same amplitude, you obtain a standing wave. </a:t>
            </a:r>
            <a:r>
              <a:rPr lang="en-GB" dirty="0" err="1" smtClean="0"/>
              <a:t>Superfish</a:t>
            </a:r>
            <a:r>
              <a:rPr lang="en-GB" dirty="0" smtClean="0"/>
              <a:t> will calculate standing waves. If will be a real function of </a:t>
            </a:r>
            <a:r>
              <a:rPr lang="en-GB" i="1" dirty="0" smtClean="0"/>
              <a:t>z</a:t>
            </a:r>
            <a:r>
              <a:rPr lang="en-GB" dirty="0" smtClean="0"/>
              <a:t>:</a:t>
            </a:r>
            <a:endParaRPr lang="en-GB" dirty="0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3071802" y="1958967"/>
          <a:ext cx="1843088" cy="327025"/>
        </p:xfrm>
        <a:graphic>
          <a:graphicData uri="http://schemas.openxmlformats.org/presentationml/2006/ole">
            <p:oleObj spid="_x0000_s30722" name="Equation" r:id="rId3" imgW="2311200" imgH="40608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8313" y="2428868"/>
            <a:ext cx="78899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will now try to invert the above thoughts and try to extract the complex function            from the real function         that we have obtained from </a:t>
            </a:r>
            <a:r>
              <a:rPr lang="en-GB" dirty="0" err="1" smtClean="0"/>
              <a:t>Superfish</a:t>
            </a:r>
            <a:r>
              <a:rPr lang="en-GB" dirty="0" smtClean="0"/>
              <a:t>. We can use our knowledge about the periodicity of           , since the </a:t>
            </a:r>
            <a:r>
              <a:rPr lang="en-GB" dirty="0" err="1" smtClean="0"/>
              <a:t>Superfish</a:t>
            </a:r>
            <a:r>
              <a:rPr lang="en-GB" dirty="0" smtClean="0"/>
              <a:t> solution for the field is known for more than one period; the real solution in the next cell is also known:</a:t>
            </a:r>
            <a:endParaRPr lang="en-GB" dirty="0"/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1366434" y="2742052"/>
          <a:ext cx="476250" cy="296863"/>
        </p:xfrm>
        <a:graphic>
          <a:graphicData uri="http://schemas.openxmlformats.org/presentationml/2006/ole">
            <p:oleObj spid="_x0000_s30723" name="Equation" r:id="rId4" imgW="596880" imgH="368280" progId="Equation.3">
              <p:embed/>
            </p:oleObj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4033644" y="2751196"/>
          <a:ext cx="404812" cy="285750"/>
        </p:xfrm>
        <a:graphic>
          <a:graphicData uri="http://schemas.openxmlformats.org/presentationml/2006/ole">
            <p:oleObj spid="_x0000_s30724" name="Equation" r:id="rId5" imgW="507960" imgH="355320" progId="Equation.3">
              <p:embed/>
            </p:oleObj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5357818" y="3009516"/>
          <a:ext cx="476250" cy="296862"/>
        </p:xfrm>
        <a:graphic>
          <a:graphicData uri="http://schemas.openxmlformats.org/presentationml/2006/ole">
            <p:oleObj spid="_x0000_s30725" name="Equation" r:id="rId6" imgW="596880" imgH="368280" progId="Equation.3">
              <p:embed/>
            </p:oleObj>
          </a:graphicData>
        </a:graphic>
      </p:graphicFrame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2613025" y="3887787"/>
          <a:ext cx="3048000" cy="327025"/>
        </p:xfrm>
        <a:graphic>
          <a:graphicData uri="http://schemas.openxmlformats.org/presentationml/2006/ole">
            <p:oleObj spid="_x0000_s30726" name="Equation" r:id="rId7" imgW="3822480" imgH="40608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68313" y="4500570"/>
            <a:ext cx="6426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Multiplying the 1</a:t>
            </a:r>
            <a:r>
              <a:rPr lang="en-GB" baseline="30000" dirty="0" smtClean="0"/>
              <a:t>st</a:t>
            </a:r>
            <a:r>
              <a:rPr lang="en-GB" dirty="0" smtClean="0"/>
              <a:t> equation with         and subtracting the 2</a:t>
            </a:r>
            <a:r>
              <a:rPr lang="en-GB" baseline="30000" dirty="0" smtClean="0"/>
              <a:t>nd</a:t>
            </a:r>
            <a:r>
              <a:rPr lang="en-GB" dirty="0" smtClean="0"/>
              <a:t> gives:</a:t>
            </a:r>
            <a:endParaRPr lang="en-GB" dirty="0"/>
          </a:p>
        </p:txBody>
      </p:sp>
      <p:graphicFrame>
        <p:nvGraphicFramePr>
          <p:cNvPr id="30728" name="Object 8"/>
          <p:cNvGraphicFramePr>
            <a:graphicFrameLocks noChangeAspect="1"/>
          </p:cNvGraphicFramePr>
          <p:nvPr/>
        </p:nvGraphicFramePr>
        <p:xfrm>
          <a:off x="2285984" y="4929198"/>
          <a:ext cx="3656012" cy="327025"/>
        </p:xfrm>
        <a:graphic>
          <a:graphicData uri="http://schemas.openxmlformats.org/presentationml/2006/ole">
            <p:oleObj spid="_x0000_s30728" name="Equation" r:id="rId8" imgW="4584600" imgH="406080" progId="Equation.3">
              <p:embed/>
            </p:oleObj>
          </a:graphicData>
        </a:graphic>
      </p:graphicFrame>
      <p:graphicFrame>
        <p:nvGraphicFramePr>
          <p:cNvPr id="30729" name="Object 9"/>
          <p:cNvGraphicFramePr>
            <a:graphicFrameLocks noChangeAspect="1"/>
          </p:cNvGraphicFramePr>
          <p:nvPr/>
        </p:nvGraphicFramePr>
        <p:xfrm>
          <a:off x="3599300" y="4509714"/>
          <a:ext cx="434975" cy="274638"/>
        </p:xfrm>
        <a:graphic>
          <a:graphicData uri="http://schemas.openxmlformats.org/presentationml/2006/ole">
            <p:oleObj spid="_x0000_s30729" name="Equation" r:id="rId9" imgW="545760" imgH="342720" progId="Equation.3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68313" y="5643578"/>
            <a:ext cx="5229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This can be solved for                                                       . </a:t>
            </a:r>
            <a:endParaRPr lang="en-GB" dirty="0"/>
          </a:p>
        </p:txBody>
      </p:sp>
      <p:graphicFrame>
        <p:nvGraphicFramePr>
          <p:cNvPr id="30730" name="Object 10"/>
          <p:cNvGraphicFramePr>
            <a:graphicFrameLocks noChangeAspect="1"/>
          </p:cNvGraphicFramePr>
          <p:nvPr/>
        </p:nvGraphicFramePr>
        <p:xfrm>
          <a:off x="2786050" y="5500702"/>
          <a:ext cx="2481263" cy="612775"/>
        </p:xfrm>
        <a:graphic>
          <a:graphicData uri="http://schemas.openxmlformats.org/presentationml/2006/ole">
            <p:oleObj spid="_x0000_s30730" name="Equation" r:id="rId10" imgW="3111480" imgH="76176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57742" cy="582594"/>
          </a:xfrm>
        </p:spPr>
        <p:txBody>
          <a:bodyPr/>
          <a:lstStyle/>
          <a:p>
            <a:r>
              <a:rPr lang="en-GB" dirty="0" smtClean="0"/>
              <a:t>Example: CTF3 DBA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14-16/6/2010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RF Denmark - Superfish Exercise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AE0A-2C7B-476D-921A-DB40558571D2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357818" y="142852"/>
            <a:ext cx="3570208" cy="655564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000" dirty="0" smtClean="0">
                <a:latin typeface="Lucida Console" pitchFamily="49" charset="0"/>
              </a:rPr>
              <a:t>3 cells, 3 GHz DBA Structure</a:t>
            </a:r>
          </a:p>
          <a:p>
            <a:r>
              <a:rPr lang="en-GB" sz="1000" dirty="0" smtClean="0">
                <a:latin typeface="Lucida Console" pitchFamily="49" charset="0"/>
              </a:rPr>
              <a:t>&amp;</a:t>
            </a:r>
            <a:r>
              <a:rPr lang="en-GB" sz="1000" dirty="0" err="1" smtClean="0">
                <a:latin typeface="Lucida Console" pitchFamily="49" charset="0"/>
              </a:rPr>
              <a:t>reg</a:t>
            </a:r>
            <a:r>
              <a:rPr lang="en-GB" sz="1000" dirty="0" smtClean="0">
                <a:latin typeface="Lucida Console" pitchFamily="49" charset="0"/>
              </a:rPr>
              <a:t> </a:t>
            </a:r>
            <a:r>
              <a:rPr lang="en-GB" sz="1000" dirty="0" err="1" smtClean="0">
                <a:latin typeface="Lucida Console" pitchFamily="49" charset="0"/>
              </a:rPr>
              <a:t>kprob</a:t>
            </a:r>
            <a:r>
              <a:rPr lang="en-GB" sz="1000" dirty="0" smtClean="0">
                <a:latin typeface="Lucida Console" pitchFamily="49" charset="0"/>
              </a:rPr>
              <a:t>=1, </a:t>
            </a:r>
            <a:r>
              <a:rPr lang="en-GB" sz="1000" dirty="0" err="1" smtClean="0">
                <a:latin typeface="Lucida Console" pitchFamily="49" charset="0"/>
              </a:rPr>
              <a:t>dx</a:t>
            </a:r>
            <a:r>
              <a:rPr lang="en-GB" sz="1000" dirty="0" smtClean="0">
                <a:latin typeface="Lucida Console" pitchFamily="49" charset="0"/>
              </a:rPr>
              <a:t>=0.0400,</a:t>
            </a:r>
          </a:p>
          <a:p>
            <a:r>
              <a:rPr lang="en-GB" sz="1000" dirty="0" smtClean="0">
                <a:latin typeface="Lucida Console" pitchFamily="49" charset="0"/>
              </a:rPr>
              <a:t>freq=2999.5500,icylin=1.0000,irtype=2,rho=0,</a:t>
            </a:r>
          </a:p>
          <a:p>
            <a:r>
              <a:rPr lang="en-GB" sz="1000" dirty="0" err="1" smtClean="0">
                <a:latin typeface="Lucida Console" pitchFamily="49" charset="0"/>
              </a:rPr>
              <a:t>kmethod</a:t>
            </a:r>
            <a:r>
              <a:rPr lang="en-GB" sz="1000" dirty="0" smtClean="0">
                <a:latin typeface="Lucida Console" pitchFamily="49" charset="0"/>
              </a:rPr>
              <a:t>=1,beta=1,zctr=4.9980&amp;</a:t>
            </a:r>
          </a:p>
          <a:p>
            <a:r>
              <a:rPr lang="en-GB" sz="1000" dirty="0" smtClean="0">
                <a:latin typeface="Lucida Console" pitchFamily="49" charset="0"/>
              </a:rPr>
              <a:t>&amp;</a:t>
            </a:r>
            <a:r>
              <a:rPr lang="en-GB" sz="1000" dirty="0" err="1" smtClean="0">
                <a:latin typeface="Lucida Console" pitchFamily="49" charset="0"/>
              </a:rPr>
              <a:t>po</a:t>
            </a:r>
            <a:r>
              <a:rPr lang="en-GB" sz="1000" dirty="0" smtClean="0">
                <a:latin typeface="Lucida Console" pitchFamily="49" charset="0"/>
              </a:rPr>
              <a:t> x=0.0000,y=0.0000&amp;</a:t>
            </a:r>
          </a:p>
          <a:p>
            <a:r>
              <a:rPr lang="en-GB" sz="1000" dirty="0" smtClean="0">
                <a:latin typeface="Lucida Console" pitchFamily="49" charset="0"/>
              </a:rPr>
              <a:t>&amp;</a:t>
            </a:r>
            <a:r>
              <a:rPr lang="en-GB" sz="1000" dirty="0" err="1" smtClean="0">
                <a:latin typeface="Lucida Console" pitchFamily="49" charset="0"/>
              </a:rPr>
              <a:t>po</a:t>
            </a:r>
            <a:r>
              <a:rPr lang="en-GB" sz="1000" dirty="0" smtClean="0">
                <a:latin typeface="Lucida Console" pitchFamily="49" charset="0"/>
              </a:rPr>
              <a:t> x=9.9960,y=0.0000&amp;</a:t>
            </a:r>
          </a:p>
          <a:p>
            <a:r>
              <a:rPr lang="en-GB" sz="1000" dirty="0" smtClean="0">
                <a:latin typeface="Lucida Console" pitchFamily="49" charset="0"/>
              </a:rPr>
              <a:t>&amp;</a:t>
            </a:r>
            <a:r>
              <a:rPr lang="en-GB" sz="1000" dirty="0" err="1" smtClean="0">
                <a:latin typeface="Lucida Console" pitchFamily="49" charset="0"/>
              </a:rPr>
              <a:t>po</a:t>
            </a:r>
            <a:r>
              <a:rPr lang="en-GB" sz="1000" dirty="0" smtClean="0">
                <a:latin typeface="Lucida Console" pitchFamily="49" charset="0"/>
              </a:rPr>
              <a:t> x=9.9960,y=1.7000&amp;</a:t>
            </a:r>
          </a:p>
          <a:p>
            <a:r>
              <a:rPr lang="en-GB" sz="1000" dirty="0" smtClean="0">
                <a:latin typeface="Lucida Console" pitchFamily="49" charset="0"/>
              </a:rPr>
              <a:t>&amp;</a:t>
            </a:r>
            <a:r>
              <a:rPr lang="en-GB" sz="1000" dirty="0" err="1" smtClean="0">
                <a:latin typeface="Lucida Console" pitchFamily="49" charset="0"/>
              </a:rPr>
              <a:t>po</a:t>
            </a:r>
            <a:r>
              <a:rPr lang="en-GB" sz="1000" dirty="0" smtClean="0">
                <a:latin typeface="Lucida Console" pitchFamily="49" charset="0"/>
              </a:rPr>
              <a:t> x=9.5300,y=1.7000&amp;</a:t>
            </a:r>
          </a:p>
          <a:p>
            <a:r>
              <a:rPr lang="en-GB" sz="1000" dirty="0" smtClean="0">
                <a:latin typeface="Lucida Console" pitchFamily="49" charset="0"/>
              </a:rPr>
              <a:t>&amp;</a:t>
            </a:r>
            <a:r>
              <a:rPr lang="en-GB" sz="1000" dirty="0" err="1" smtClean="0">
                <a:latin typeface="Lucida Console" pitchFamily="49" charset="0"/>
              </a:rPr>
              <a:t>po</a:t>
            </a:r>
            <a:r>
              <a:rPr lang="en-GB" sz="1000" dirty="0" smtClean="0">
                <a:latin typeface="Lucida Console" pitchFamily="49" charset="0"/>
              </a:rPr>
              <a:t> x=9.5096,y=2.2993,nt=5,radius=0.3000&amp;</a:t>
            </a:r>
          </a:p>
          <a:p>
            <a:r>
              <a:rPr lang="en-GB" sz="1000" dirty="0" smtClean="0">
                <a:latin typeface="Lucida Console" pitchFamily="49" charset="0"/>
              </a:rPr>
              <a:t>&amp;</a:t>
            </a:r>
            <a:r>
              <a:rPr lang="en-GB" sz="1000" dirty="0" err="1" smtClean="0">
                <a:latin typeface="Lucida Console" pitchFamily="49" charset="0"/>
              </a:rPr>
              <a:t>po</a:t>
            </a:r>
            <a:r>
              <a:rPr lang="en-GB" sz="1000" dirty="0" smtClean="0">
                <a:latin typeface="Lucida Console" pitchFamily="49" charset="0"/>
              </a:rPr>
              <a:t> x=9.6960,y=2.4988,nt=4,radius=0.2000&amp;</a:t>
            </a:r>
          </a:p>
          <a:p>
            <a:r>
              <a:rPr lang="en-GB" sz="1000" dirty="0" smtClean="0">
                <a:latin typeface="Lucida Console" pitchFamily="49" charset="0"/>
              </a:rPr>
              <a:t>&amp;</a:t>
            </a:r>
            <a:r>
              <a:rPr lang="en-GB" sz="1000" dirty="0" err="1" smtClean="0">
                <a:latin typeface="Lucida Console" pitchFamily="49" charset="0"/>
              </a:rPr>
              <a:t>po</a:t>
            </a:r>
            <a:r>
              <a:rPr lang="en-GB" sz="1000" dirty="0" smtClean="0">
                <a:latin typeface="Lucida Console" pitchFamily="49" charset="0"/>
              </a:rPr>
              <a:t> x=9.6960,y=3.5245&amp;</a:t>
            </a:r>
          </a:p>
          <a:p>
            <a:r>
              <a:rPr lang="en-GB" sz="1000" dirty="0" smtClean="0">
                <a:latin typeface="Lucida Console" pitchFamily="49" charset="0"/>
              </a:rPr>
              <a:t>&amp;</a:t>
            </a:r>
            <a:r>
              <a:rPr lang="en-GB" sz="1000" dirty="0" err="1" smtClean="0">
                <a:latin typeface="Lucida Console" pitchFamily="49" charset="0"/>
              </a:rPr>
              <a:t>po</a:t>
            </a:r>
            <a:r>
              <a:rPr lang="en-GB" sz="1000" dirty="0" smtClean="0">
                <a:latin typeface="Lucida Console" pitchFamily="49" charset="0"/>
              </a:rPr>
              <a:t> x=9.4960,y=3.7245,nt=4,radius=0.2000&amp;</a:t>
            </a:r>
          </a:p>
          <a:p>
            <a:r>
              <a:rPr lang="en-GB" sz="1000" dirty="0" smtClean="0">
                <a:latin typeface="Lucida Console" pitchFamily="49" charset="0"/>
              </a:rPr>
              <a:t>&amp;</a:t>
            </a:r>
            <a:r>
              <a:rPr lang="en-GB" sz="1000" dirty="0" err="1" smtClean="0">
                <a:latin typeface="Lucida Console" pitchFamily="49" charset="0"/>
              </a:rPr>
              <a:t>po</a:t>
            </a:r>
            <a:r>
              <a:rPr lang="en-GB" sz="1000" dirty="0" smtClean="0">
                <a:latin typeface="Lucida Console" pitchFamily="49" charset="0"/>
              </a:rPr>
              <a:t> x=7.1640,y=3.7245&amp;</a:t>
            </a:r>
          </a:p>
          <a:p>
            <a:r>
              <a:rPr lang="en-GB" sz="1000" dirty="0" smtClean="0">
                <a:latin typeface="Lucida Console" pitchFamily="49" charset="0"/>
              </a:rPr>
              <a:t>&amp;</a:t>
            </a:r>
            <a:r>
              <a:rPr lang="en-GB" sz="1000" dirty="0" err="1" smtClean="0">
                <a:latin typeface="Lucida Console" pitchFamily="49" charset="0"/>
              </a:rPr>
              <a:t>po</a:t>
            </a:r>
            <a:r>
              <a:rPr lang="en-GB" sz="1000" dirty="0" smtClean="0">
                <a:latin typeface="Lucida Console" pitchFamily="49" charset="0"/>
              </a:rPr>
              <a:t> x=6.9640,y=3.5245,nt=4,radius=0.2000&amp;</a:t>
            </a:r>
          </a:p>
          <a:p>
            <a:r>
              <a:rPr lang="en-GB" sz="1000" dirty="0" smtClean="0">
                <a:latin typeface="Lucida Console" pitchFamily="49" charset="0"/>
              </a:rPr>
              <a:t>&amp;</a:t>
            </a:r>
            <a:r>
              <a:rPr lang="en-GB" sz="1000" dirty="0" err="1" smtClean="0">
                <a:latin typeface="Lucida Console" pitchFamily="49" charset="0"/>
              </a:rPr>
              <a:t>po</a:t>
            </a:r>
            <a:r>
              <a:rPr lang="en-GB" sz="1000" dirty="0" smtClean="0">
                <a:latin typeface="Lucida Console" pitchFamily="49" charset="0"/>
              </a:rPr>
              <a:t> x=6.9640,y=2.4988&amp;</a:t>
            </a:r>
          </a:p>
          <a:p>
            <a:r>
              <a:rPr lang="en-GB" sz="1000" dirty="0" smtClean="0">
                <a:latin typeface="Lucida Console" pitchFamily="49" charset="0"/>
              </a:rPr>
              <a:t>&amp;</a:t>
            </a:r>
            <a:r>
              <a:rPr lang="en-GB" sz="1000" dirty="0" err="1" smtClean="0">
                <a:latin typeface="Lucida Console" pitchFamily="49" charset="0"/>
              </a:rPr>
              <a:t>po</a:t>
            </a:r>
            <a:r>
              <a:rPr lang="en-GB" sz="1000" dirty="0" smtClean="0">
                <a:latin typeface="Lucida Console" pitchFamily="49" charset="0"/>
              </a:rPr>
              <a:t> x=7.1504,y=2.2993,nt=4,radius=0.2000&amp;</a:t>
            </a:r>
          </a:p>
          <a:p>
            <a:r>
              <a:rPr lang="en-GB" sz="1000" dirty="0" smtClean="0">
                <a:latin typeface="Lucida Console" pitchFamily="49" charset="0"/>
              </a:rPr>
              <a:t>&amp;</a:t>
            </a:r>
            <a:r>
              <a:rPr lang="en-GB" sz="1000" dirty="0" err="1" smtClean="0">
                <a:latin typeface="Lucida Console" pitchFamily="49" charset="0"/>
              </a:rPr>
              <a:t>po</a:t>
            </a:r>
            <a:r>
              <a:rPr lang="en-GB" sz="1000" dirty="0" smtClean="0">
                <a:latin typeface="Lucida Console" pitchFamily="49" charset="0"/>
              </a:rPr>
              <a:t> x=7.1300,y=1.7000,nt=5,radius=0.3000&amp;</a:t>
            </a:r>
          </a:p>
          <a:p>
            <a:r>
              <a:rPr lang="en-GB" sz="1000" dirty="0" smtClean="0">
                <a:latin typeface="Lucida Console" pitchFamily="49" charset="0"/>
              </a:rPr>
              <a:t>&amp;</a:t>
            </a:r>
            <a:r>
              <a:rPr lang="en-GB" sz="1000" dirty="0" err="1" smtClean="0">
                <a:latin typeface="Lucida Console" pitchFamily="49" charset="0"/>
              </a:rPr>
              <a:t>po</a:t>
            </a:r>
            <a:r>
              <a:rPr lang="en-GB" sz="1000" dirty="0" smtClean="0">
                <a:latin typeface="Lucida Console" pitchFamily="49" charset="0"/>
              </a:rPr>
              <a:t> x=6.6640,y=1.7000&amp;</a:t>
            </a:r>
          </a:p>
          <a:p>
            <a:r>
              <a:rPr lang="en-GB" sz="1000" dirty="0" smtClean="0">
                <a:latin typeface="Lucida Console" pitchFamily="49" charset="0"/>
              </a:rPr>
              <a:t>&amp;</a:t>
            </a:r>
            <a:r>
              <a:rPr lang="en-GB" sz="1000" dirty="0" err="1" smtClean="0">
                <a:latin typeface="Lucida Console" pitchFamily="49" charset="0"/>
              </a:rPr>
              <a:t>po</a:t>
            </a:r>
            <a:r>
              <a:rPr lang="en-GB" sz="1000" dirty="0" smtClean="0">
                <a:latin typeface="Lucida Console" pitchFamily="49" charset="0"/>
              </a:rPr>
              <a:t> x=6.1980,y=1.7000&amp;</a:t>
            </a:r>
          </a:p>
          <a:p>
            <a:r>
              <a:rPr lang="en-GB" sz="1000" dirty="0" smtClean="0">
                <a:latin typeface="Lucida Console" pitchFamily="49" charset="0"/>
              </a:rPr>
              <a:t>&amp;</a:t>
            </a:r>
            <a:r>
              <a:rPr lang="en-GB" sz="1000" dirty="0" err="1" smtClean="0">
                <a:latin typeface="Lucida Console" pitchFamily="49" charset="0"/>
              </a:rPr>
              <a:t>po</a:t>
            </a:r>
            <a:r>
              <a:rPr lang="en-GB" sz="1000" dirty="0" smtClean="0">
                <a:latin typeface="Lucida Console" pitchFamily="49" charset="0"/>
              </a:rPr>
              <a:t> x=6.1776,y=2.2993,nt=5,radius=0.3000&amp;</a:t>
            </a:r>
          </a:p>
          <a:p>
            <a:r>
              <a:rPr lang="en-GB" sz="1000" dirty="0" smtClean="0">
                <a:latin typeface="Lucida Console" pitchFamily="49" charset="0"/>
              </a:rPr>
              <a:t>&amp;</a:t>
            </a:r>
            <a:r>
              <a:rPr lang="en-GB" sz="1000" dirty="0" err="1" smtClean="0">
                <a:latin typeface="Lucida Console" pitchFamily="49" charset="0"/>
              </a:rPr>
              <a:t>po</a:t>
            </a:r>
            <a:r>
              <a:rPr lang="en-GB" sz="1000" dirty="0" smtClean="0">
                <a:latin typeface="Lucida Console" pitchFamily="49" charset="0"/>
              </a:rPr>
              <a:t> x=6.3640,y=2.4988,nt=4,radius=0.2000&amp;</a:t>
            </a:r>
          </a:p>
          <a:p>
            <a:r>
              <a:rPr lang="en-GB" sz="1000" dirty="0" smtClean="0">
                <a:latin typeface="Lucida Console" pitchFamily="49" charset="0"/>
              </a:rPr>
              <a:t>&amp;</a:t>
            </a:r>
            <a:r>
              <a:rPr lang="en-GB" sz="1000" dirty="0" err="1" smtClean="0">
                <a:latin typeface="Lucida Console" pitchFamily="49" charset="0"/>
              </a:rPr>
              <a:t>po</a:t>
            </a:r>
            <a:r>
              <a:rPr lang="en-GB" sz="1000" dirty="0" smtClean="0">
                <a:latin typeface="Lucida Console" pitchFamily="49" charset="0"/>
              </a:rPr>
              <a:t> x=6.3640,y=3.5245&amp;</a:t>
            </a:r>
          </a:p>
          <a:p>
            <a:r>
              <a:rPr lang="en-GB" sz="1000" dirty="0" smtClean="0">
                <a:latin typeface="Lucida Console" pitchFamily="49" charset="0"/>
              </a:rPr>
              <a:t>&amp;</a:t>
            </a:r>
            <a:r>
              <a:rPr lang="en-GB" sz="1000" dirty="0" err="1" smtClean="0">
                <a:latin typeface="Lucida Console" pitchFamily="49" charset="0"/>
              </a:rPr>
              <a:t>po</a:t>
            </a:r>
            <a:r>
              <a:rPr lang="en-GB" sz="1000" dirty="0" smtClean="0">
                <a:latin typeface="Lucida Console" pitchFamily="49" charset="0"/>
              </a:rPr>
              <a:t> x=6.1640,y=3.7245,nt=4,radius=0.2000&amp;</a:t>
            </a:r>
          </a:p>
          <a:p>
            <a:r>
              <a:rPr lang="en-GB" sz="1000" dirty="0" smtClean="0">
                <a:latin typeface="Lucida Console" pitchFamily="49" charset="0"/>
              </a:rPr>
              <a:t>&amp;</a:t>
            </a:r>
            <a:r>
              <a:rPr lang="en-GB" sz="1000" dirty="0" err="1" smtClean="0">
                <a:latin typeface="Lucida Console" pitchFamily="49" charset="0"/>
              </a:rPr>
              <a:t>po</a:t>
            </a:r>
            <a:r>
              <a:rPr lang="en-GB" sz="1000" dirty="0" smtClean="0">
                <a:latin typeface="Lucida Console" pitchFamily="49" charset="0"/>
              </a:rPr>
              <a:t> x=3.8320,y=3.7245&amp;</a:t>
            </a:r>
          </a:p>
          <a:p>
            <a:r>
              <a:rPr lang="en-GB" sz="1000" dirty="0" smtClean="0">
                <a:latin typeface="Lucida Console" pitchFamily="49" charset="0"/>
              </a:rPr>
              <a:t>&amp;</a:t>
            </a:r>
            <a:r>
              <a:rPr lang="en-GB" sz="1000" dirty="0" err="1" smtClean="0">
                <a:latin typeface="Lucida Console" pitchFamily="49" charset="0"/>
              </a:rPr>
              <a:t>po</a:t>
            </a:r>
            <a:r>
              <a:rPr lang="en-GB" sz="1000" dirty="0" smtClean="0">
                <a:latin typeface="Lucida Console" pitchFamily="49" charset="0"/>
              </a:rPr>
              <a:t> x=3.6320,y=3.5245,nt=4,radius=0.2000&amp;</a:t>
            </a:r>
          </a:p>
          <a:p>
            <a:r>
              <a:rPr lang="en-GB" sz="1000" dirty="0" smtClean="0">
                <a:latin typeface="Lucida Console" pitchFamily="49" charset="0"/>
              </a:rPr>
              <a:t>&amp;</a:t>
            </a:r>
            <a:r>
              <a:rPr lang="en-GB" sz="1000" dirty="0" err="1" smtClean="0">
                <a:latin typeface="Lucida Console" pitchFamily="49" charset="0"/>
              </a:rPr>
              <a:t>po</a:t>
            </a:r>
            <a:r>
              <a:rPr lang="en-GB" sz="1000" dirty="0" smtClean="0">
                <a:latin typeface="Lucida Console" pitchFamily="49" charset="0"/>
              </a:rPr>
              <a:t> x=3.6320,y=2.4988&amp;</a:t>
            </a:r>
          </a:p>
          <a:p>
            <a:r>
              <a:rPr lang="en-GB" sz="1000" dirty="0" smtClean="0">
                <a:latin typeface="Lucida Console" pitchFamily="49" charset="0"/>
              </a:rPr>
              <a:t>&amp;</a:t>
            </a:r>
            <a:r>
              <a:rPr lang="en-GB" sz="1000" dirty="0" err="1" smtClean="0">
                <a:latin typeface="Lucida Console" pitchFamily="49" charset="0"/>
              </a:rPr>
              <a:t>po</a:t>
            </a:r>
            <a:r>
              <a:rPr lang="en-GB" sz="1000" dirty="0" smtClean="0">
                <a:latin typeface="Lucida Console" pitchFamily="49" charset="0"/>
              </a:rPr>
              <a:t> x=3.8184,y=2.2993,nt=4,radius=0.2000&amp;</a:t>
            </a:r>
          </a:p>
          <a:p>
            <a:r>
              <a:rPr lang="en-GB" sz="1000" dirty="0" smtClean="0">
                <a:latin typeface="Lucida Console" pitchFamily="49" charset="0"/>
              </a:rPr>
              <a:t>&amp;</a:t>
            </a:r>
            <a:r>
              <a:rPr lang="en-GB" sz="1000" dirty="0" err="1" smtClean="0">
                <a:latin typeface="Lucida Console" pitchFamily="49" charset="0"/>
              </a:rPr>
              <a:t>po</a:t>
            </a:r>
            <a:r>
              <a:rPr lang="en-GB" sz="1000" dirty="0" smtClean="0">
                <a:latin typeface="Lucida Console" pitchFamily="49" charset="0"/>
              </a:rPr>
              <a:t> x=3.7980,y=1.7000,nt=5,radius=0.3000&amp;</a:t>
            </a:r>
          </a:p>
          <a:p>
            <a:r>
              <a:rPr lang="en-GB" sz="1000" dirty="0" smtClean="0">
                <a:latin typeface="Lucida Console" pitchFamily="49" charset="0"/>
              </a:rPr>
              <a:t>&amp;</a:t>
            </a:r>
            <a:r>
              <a:rPr lang="en-GB" sz="1000" dirty="0" err="1" smtClean="0">
                <a:latin typeface="Lucida Console" pitchFamily="49" charset="0"/>
              </a:rPr>
              <a:t>po</a:t>
            </a:r>
            <a:r>
              <a:rPr lang="en-GB" sz="1000" dirty="0" smtClean="0">
                <a:latin typeface="Lucida Console" pitchFamily="49" charset="0"/>
              </a:rPr>
              <a:t> x=3.3320,y=1.7000&amp;</a:t>
            </a:r>
          </a:p>
          <a:p>
            <a:r>
              <a:rPr lang="en-GB" sz="1000" dirty="0" smtClean="0">
                <a:latin typeface="Lucida Console" pitchFamily="49" charset="0"/>
              </a:rPr>
              <a:t>&amp;</a:t>
            </a:r>
            <a:r>
              <a:rPr lang="en-GB" sz="1000" dirty="0" err="1" smtClean="0">
                <a:latin typeface="Lucida Console" pitchFamily="49" charset="0"/>
              </a:rPr>
              <a:t>po</a:t>
            </a:r>
            <a:r>
              <a:rPr lang="en-GB" sz="1000" dirty="0" smtClean="0">
                <a:latin typeface="Lucida Console" pitchFamily="49" charset="0"/>
              </a:rPr>
              <a:t> x=2.8660,y=1.7000&amp;</a:t>
            </a:r>
          </a:p>
          <a:p>
            <a:r>
              <a:rPr lang="en-GB" sz="1000" dirty="0" smtClean="0">
                <a:latin typeface="Lucida Console" pitchFamily="49" charset="0"/>
              </a:rPr>
              <a:t>&amp;</a:t>
            </a:r>
            <a:r>
              <a:rPr lang="en-GB" sz="1000" dirty="0" err="1" smtClean="0">
                <a:latin typeface="Lucida Console" pitchFamily="49" charset="0"/>
              </a:rPr>
              <a:t>po</a:t>
            </a:r>
            <a:r>
              <a:rPr lang="en-GB" sz="1000" dirty="0" smtClean="0">
                <a:latin typeface="Lucida Console" pitchFamily="49" charset="0"/>
              </a:rPr>
              <a:t> x=2.8456,y=2.2993,nt=5,radius=0.3000&amp;</a:t>
            </a:r>
          </a:p>
          <a:p>
            <a:r>
              <a:rPr lang="en-GB" sz="1000" dirty="0" smtClean="0">
                <a:latin typeface="Lucida Console" pitchFamily="49" charset="0"/>
              </a:rPr>
              <a:t>&amp;</a:t>
            </a:r>
            <a:r>
              <a:rPr lang="en-GB" sz="1000" dirty="0" err="1" smtClean="0">
                <a:latin typeface="Lucida Console" pitchFamily="49" charset="0"/>
              </a:rPr>
              <a:t>po</a:t>
            </a:r>
            <a:r>
              <a:rPr lang="en-GB" sz="1000" dirty="0" smtClean="0">
                <a:latin typeface="Lucida Console" pitchFamily="49" charset="0"/>
              </a:rPr>
              <a:t> x=3.0320,y=2.4988,nt=4,radius=0.2000&amp;</a:t>
            </a:r>
          </a:p>
          <a:p>
            <a:r>
              <a:rPr lang="en-GB" sz="1000" dirty="0" smtClean="0">
                <a:latin typeface="Lucida Console" pitchFamily="49" charset="0"/>
              </a:rPr>
              <a:t>&amp;</a:t>
            </a:r>
            <a:r>
              <a:rPr lang="en-GB" sz="1000" dirty="0" err="1" smtClean="0">
                <a:latin typeface="Lucida Console" pitchFamily="49" charset="0"/>
              </a:rPr>
              <a:t>po</a:t>
            </a:r>
            <a:r>
              <a:rPr lang="en-GB" sz="1000" dirty="0" smtClean="0">
                <a:latin typeface="Lucida Console" pitchFamily="49" charset="0"/>
              </a:rPr>
              <a:t> x=3.0320,y=3.5245&amp;</a:t>
            </a:r>
          </a:p>
          <a:p>
            <a:r>
              <a:rPr lang="en-GB" sz="1000" dirty="0" smtClean="0">
                <a:latin typeface="Lucida Console" pitchFamily="49" charset="0"/>
              </a:rPr>
              <a:t>&amp;</a:t>
            </a:r>
            <a:r>
              <a:rPr lang="en-GB" sz="1000" dirty="0" err="1" smtClean="0">
                <a:latin typeface="Lucida Console" pitchFamily="49" charset="0"/>
              </a:rPr>
              <a:t>po</a:t>
            </a:r>
            <a:r>
              <a:rPr lang="en-GB" sz="1000" dirty="0" smtClean="0">
                <a:latin typeface="Lucida Console" pitchFamily="49" charset="0"/>
              </a:rPr>
              <a:t> x=2.8320,y=3.7245,nt=4,radius=0.2000&amp;</a:t>
            </a:r>
          </a:p>
          <a:p>
            <a:r>
              <a:rPr lang="en-GB" sz="1000" dirty="0" smtClean="0">
                <a:latin typeface="Lucida Console" pitchFamily="49" charset="0"/>
              </a:rPr>
              <a:t>&amp;</a:t>
            </a:r>
            <a:r>
              <a:rPr lang="en-GB" sz="1000" dirty="0" err="1" smtClean="0">
                <a:latin typeface="Lucida Console" pitchFamily="49" charset="0"/>
              </a:rPr>
              <a:t>po</a:t>
            </a:r>
            <a:r>
              <a:rPr lang="en-GB" sz="1000" dirty="0" smtClean="0">
                <a:latin typeface="Lucida Console" pitchFamily="49" charset="0"/>
              </a:rPr>
              <a:t> x=0.5000,y=3.7245&amp;</a:t>
            </a:r>
          </a:p>
          <a:p>
            <a:r>
              <a:rPr lang="en-GB" sz="1000" dirty="0" smtClean="0">
                <a:latin typeface="Lucida Console" pitchFamily="49" charset="0"/>
              </a:rPr>
              <a:t>&amp;</a:t>
            </a:r>
            <a:r>
              <a:rPr lang="en-GB" sz="1000" dirty="0" err="1" smtClean="0">
                <a:latin typeface="Lucida Console" pitchFamily="49" charset="0"/>
              </a:rPr>
              <a:t>po</a:t>
            </a:r>
            <a:r>
              <a:rPr lang="en-GB" sz="1000" dirty="0" smtClean="0">
                <a:latin typeface="Lucida Console" pitchFamily="49" charset="0"/>
              </a:rPr>
              <a:t> x=0.3000,y=3.5245,nt=4,radius=0.2000&amp;</a:t>
            </a:r>
          </a:p>
          <a:p>
            <a:r>
              <a:rPr lang="en-GB" sz="1000" dirty="0" smtClean="0">
                <a:latin typeface="Lucida Console" pitchFamily="49" charset="0"/>
              </a:rPr>
              <a:t>&amp;</a:t>
            </a:r>
            <a:r>
              <a:rPr lang="en-GB" sz="1000" dirty="0" err="1" smtClean="0">
                <a:latin typeface="Lucida Console" pitchFamily="49" charset="0"/>
              </a:rPr>
              <a:t>po</a:t>
            </a:r>
            <a:r>
              <a:rPr lang="en-GB" sz="1000" dirty="0" smtClean="0">
                <a:latin typeface="Lucida Console" pitchFamily="49" charset="0"/>
              </a:rPr>
              <a:t> x=0.3000,y=2.4988&amp;</a:t>
            </a:r>
          </a:p>
          <a:p>
            <a:r>
              <a:rPr lang="en-GB" sz="1000" dirty="0" smtClean="0">
                <a:latin typeface="Lucida Console" pitchFamily="49" charset="0"/>
              </a:rPr>
              <a:t>&amp;</a:t>
            </a:r>
            <a:r>
              <a:rPr lang="en-GB" sz="1000" dirty="0" err="1" smtClean="0">
                <a:latin typeface="Lucida Console" pitchFamily="49" charset="0"/>
              </a:rPr>
              <a:t>po</a:t>
            </a:r>
            <a:r>
              <a:rPr lang="en-GB" sz="1000" dirty="0" smtClean="0">
                <a:latin typeface="Lucida Console" pitchFamily="49" charset="0"/>
              </a:rPr>
              <a:t> x=0.4864,y=2.2993,nt=4,radius=0.2000&amp;</a:t>
            </a:r>
          </a:p>
          <a:p>
            <a:r>
              <a:rPr lang="en-GB" sz="1000" dirty="0" smtClean="0">
                <a:latin typeface="Lucida Console" pitchFamily="49" charset="0"/>
              </a:rPr>
              <a:t>&amp;</a:t>
            </a:r>
            <a:r>
              <a:rPr lang="en-GB" sz="1000" dirty="0" err="1" smtClean="0">
                <a:latin typeface="Lucida Console" pitchFamily="49" charset="0"/>
              </a:rPr>
              <a:t>po</a:t>
            </a:r>
            <a:r>
              <a:rPr lang="en-GB" sz="1000" dirty="0" smtClean="0">
                <a:latin typeface="Lucida Console" pitchFamily="49" charset="0"/>
              </a:rPr>
              <a:t> x=0.4660,y=1.7000,nt=5,radius=0.3000&amp;</a:t>
            </a:r>
          </a:p>
          <a:p>
            <a:r>
              <a:rPr lang="en-GB" sz="1000" dirty="0" smtClean="0">
                <a:latin typeface="Lucida Console" pitchFamily="49" charset="0"/>
              </a:rPr>
              <a:t>&amp;</a:t>
            </a:r>
            <a:r>
              <a:rPr lang="en-GB" sz="1000" dirty="0" err="1" smtClean="0">
                <a:latin typeface="Lucida Console" pitchFamily="49" charset="0"/>
              </a:rPr>
              <a:t>po</a:t>
            </a:r>
            <a:r>
              <a:rPr lang="en-GB" sz="1000" dirty="0" smtClean="0">
                <a:latin typeface="Lucida Console" pitchFamily="49" charset="0"/>
              </a:rPr>
              <a:t> x=0.0000,y=1.7000&amp;</a:t>
            </a:r>
          </a:p>
          <a:p>
            <a:r>
              <a:rPr lang="en-GB" sz="1000" dirty="0" smtClean="0">
                <a:latin typeface="Lucida Console" pitchFamily="49" charset="0"/>
              </a:rPr>
              <a:t>&amp;</a:t>
            </a:r>
            <a:r>
              <a:rPr lang="en-GB" sz="1000" dirty="0" err="1" smtClean="0">
                <a:latin typeface="Lucida Console" pitchFamily="49" charset="0"/>
              </a:rPr>
              <a:t>po</a:t>
            </a:r>
            <a:r>
              <a:rPr lang="en-GB" sz="1000" dirty="0" smtClean="0">
                <a:latin typeface="Lucida Console" pitchFamily="49" charset="0"/>
              </a:rPr>
              <a:t> x=0.0000,y=0.0000&amp;</a:t>
            </a:r>
          </a:p>
          <a:p>
            <a:endParaRPr lang="en-GB" sz="1000" dirty="0">
              <a:latin typeface="Lucida Console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313" y="928670"/>
            <a:ext cx="48895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Here (simplified) 3 cells of the drive beam accelerator of CTF3, the CLIC Test Facility at CERN.</a:t>
            </a:r>
          </a:p>
          <a:p>
            <a:endParaRPr lang="en-GB" dirty="0" smtClean="0"/>
          </a:p>
          <a:p>
            <a:r>
              <a:rPr lang="en-GB" dirty="0" smtClean="0"/>
              <a:t>Shown below is the standing wave pattern obtained by the superposition of two counter-running 2</a:t>
            </a:r>
            <a:r>
              <a:rPr lang="el-GR" dirty="0" smtClean="0"/>
              <a:t>π</a:t>
            </a:r>
            <a:r>
              <a:rPr lang="en-GB" dirty="0" smtClean="0"/>
              <a:t>/3-modes and the axial field on axis.</a:t>
            </a:r>
            <a:endParaRPr lang="en-GB" dirty="0"/>
          </a:p>
        </p:txBody>
      </p:sp>
      <p:pic>
        <p:nvPicPr>
          <p:cNvPr id="8" name="Picture 7" descr="2999.bmp"/>
          <p:cNvPicPr>
            <a:picLocks noChangeAspect="1"/>
          </p:cNvPicPr>
          <p:nvPr/>
        </p:nvPicPr>
        <p:blipFill>
          <a:blip r:embed="rId2" cstate="print"/>
          <a:srcRect l="5387" t="50000" r="5357" b="6818"/>
          <a:stretch>
            <a:fillRect/>
          </a:stretch>
        </p:blipFill>
        <p:spPr>
          <a:xfrm>
            <a:off x="468313" y="2643182"/>
            <a:ext cx="4572032" cy="1716413"/>
          </a:xfrm>
          <a:prstGeom prst="rect">
            <a:avLst/>
          </a:prstGeom>
        </p:spPr>
      </p:pic>
      <p:pic>
        <p:nvPicPr>
          <p:cNvPr id="9" name="Picture 8" descr="DBAfield.png"/>
          <p:cNvPicPr>
            <a:picLocks noChangeAspect="1"/>
          </p:cNvPicPr>
          <p:nvPr/>
        </p:nvPicPr>
        <p:blipFill>
          <a:blip r:embed="rId3" cstate="print"/>
          <a:srcRect l="11341"/>
          <a:stretch>
            <a:fillRect/>
          </a:stretch>
        </p:blipFill>
        <p:spPr>
          <a:xfrm>
            <a:off x="468313" y="4429132"/>
            <a:ext cx="4532315" cy="20002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Poisson/</a:t>
            </a:r>
            <a:r>
              <a:rPr lang="en-GB" dirty="0" err="1" smtClean="0"/>
              <a:t>Superfish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14-16/6/2010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RF Denmark - Superfish Exercise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AE0A-2C7B-476D-921A-DB40558571D2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83568" y="828744"/>
            <a:ext cx="803119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history of these codes starts in the sixties at LBL with Jim </a:t>
            </a:r>
            <a:r>
              <a:rPr lang="en-GB" dirty="0" err="1" smtClean="0"/>
              <a:t>Spoerl</a:t>
            </a:r>
            <a:r>
              <a:rPr lang="en-GB" dirty="0" smtClean="0"/>
              <a:t> who wrote the codes “MESH” and “FIELD”. They already solved Poisson’s equation in a triangular mesh. </a:t>
            </a:r>
          </a:p>
          <a:p>
            <a:r>
              <a:rPr lang="en-GB" dirty="0" smtClean="0"/>
              <a:t>Ron </a:t>
            </a:r>
            <a:r>
              <a:rPr lang="en-GB" dirty="0" err="1" smtClean="0"/>
              <a:t>Holsinger</a:t>
            </a:r>
            <a:r>
              <a:rPr lang="en-GB" dirty="0" smtClean="0"/>
              <a:t>, Klaus </a:t>
            </a:r>
            <a:r>
              <a:rPr lang="en-GB" dirty="0" err="1" smtClean="0"/>
              <a:t>Halbach</a:t>
            </a:r>
            <a:r>
              <a:rPr lang="en-GB" dirty="0" smtClean="0"/>
              <a:t> and others from LBL improved the codes significantly; the codes were now called “LATTICE”, “TEKPLOT” and “POISSON”. </a:t>
            </a:r>
          </a:p>
          <a:p>
            <a:r>
              <a:rPr lang="en-GB" dirty="0" smtClean="0"/>
              <a:t>From 1975, when </a:t>
            </a:r>
            <a:r>
              <a:rPr lang="en-GB" dirty="0" err="1" smtClean="0"/>
              <a:t>Holsinger</a:t>
            </a:r>
            <a:r>
              <a:rPr lang="en-GB" dirty="0" smtClean="0"/>
              <a:t> came to Los Alamos, development continued there and </a:t>
            </a:r>
            <a:r>
              <a:rPr lang="en-GB" dirty="0" err="1" smtClean="0"/>
              <a:t>Superfish</a:t>
            </a:r>
            <a:r>
              <a:rPr lang="en-GB" dirty="0" smtClean="0"/>
              <a:t> came to life (French </a:t>
            </a:r>
            <a:r>
              <a:rPr lang="en-GB" i="1" dirty="0" err="1" smtClean="0"/>
              <a:t>poisson</a:t>
            </a:r>
            <a:r>
              <a:rPr lang="en-GB" dirty="0" smtClean="0"/>
              <a:t> = English </a:t>
            </a:r>
            <a:r>
              <a:rPr lang="en-GB" i="1" dirty="0" smtClean="0"/>
              <a:t>fish</a:t>
            </a:r>
            <a:r>
              <a:rPr lang="en-GB" dirty="0" smtClean="0"/>
              <a:t>). It could do </a:t>
            </a:r>
            <a:r>
              <a:rPr lang="en-GB" dirty="0" err="1" smtClean="0"/>
              <a:t>eigenfrequencies</a:t>
            </a:r>
            <a:r>
              <a:rPr lang="en-GB" dirty="0" smtClean="0"/>
              <a:t>!</a:t>
            </a:r>
          </a:p>
          <a:p>
            <a:r>
              <a:rPr lang="en-US" dirty="0" smtClean="0"/>
              <a:t>Since 1986, the Los Alamos Accelerator Code Group (LAACG) has received funding from the U.S. Department of Energy to maintain and document a standard version of these codes.</a:t>
            </a:r>
          </a:p>
          <a:p>
            <a:r>
              <a:rPr lang="en-US" dirty="0" smtClean="0"/>
              <a:t>In 1999, Lloyd Young, </a:t>
            </a:r>
            <a:r>
              <a:rPr lang="en-US" dirty="0" err="1" smtClean="0"/>
              <a:t>Harunori</a:t>
            </a:r>
            <a:r>
              <a:rPr lang="en-US" dirty="0" smtClean="0"/>
              <a:t> Takeda, and James </a:t>
            </a:r>
            <a:r>
              <a:rPr lang="en-US" dirty="0" err="1" smtClean="0"/>
              <a:t>Billen</a:t>
            </a:r>
            <a:r>
              <a:rPr lang="en-US" dirty="0" smtClean="0"/>
              <a:t> took over the support of accelerator design codes, which were heavily used in the design of the SNS.</a:t>
            </a:r>
          </a:p>
          <a:p>
            <a:r>
              <a:rPr lang="en-US" dirty="0" smtClean="0"/>
              <a:t>The codes were ported to DOS/Windows from the early nineties, the latest version 7 is from 2003. To my knowledge, other versions are presently not supported.</a:t>
            </a:r>
          </a:p>
          <a:p>
            <a:endParaRPr lang="en-US" dirty="0" smtClean="0"/>
          </a:p>
          <a:p>
            <a:r>
              <a:rPr lang="en-US" dirty="0" smtClean="0"/>
              <a:t>To install and run in other environments, please see here: </a:t>
            </a:r>
            <a:r>
              <a:rPr lang="en-US" dirty="0" smtClean="0">
                <a:hlinkClick r:id="rId2"/>
              </a:rPr>
              <a:t>http://www.winehq.org/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GB" dirty="0" smtClean="0"/>
              <a:t>The Los Alamos Accelerator Code group maintain these codes still today with competence and free of charge. </a:t>
            </a:r>
            <a:r>
              <a:rPr lang="en-GB" dirty="0" smtClean="0">
                <a:hlinkClick r:id="rId3"/>
              </a:rPr>
              <a:t>http://laacg1.lanl.gov/laacg/services/services.phtml</a:t>
            </a:r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modes of the 3-cell closed structure: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14-16/6/2010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CAS RF </a:t>
            </a:r>
            <a:r>
              <a:rPr lang="fr-FR" dirty="0" err="1" smtClean="0"/>
              <a:t>Denmark</a:t>
            </a:r>
            <a:r>
              <a:rPr lang="fr-FR" dirty="0" smtClean="0"/>
              <a:t> - </a:t>
            </a:r>
            <a:r>
              <a:rPr lang="fr-FR" dirty="0" err="1" smtClean="0"/>
              <a:t>Superfish</a:t>
            </a:r>
            <a:r>
              <a:rPr lang="fr-FR" dirty="0" smtClean="0"/>
              <a:t> </a:t>
            </a:r>
            <a:r>
              <a:rPr lang="fr-FR" dirty="0" err="1" smtClean="0"/>
              <a:t>Exercise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AE0A-2C7B-476D-921A-DB40558571D2}" type="slidenum">
              <a:rPr lang="en-GB" smtClean="0"/>
              <a:pPr/>
              <a:t>30</a:t>
            </a:fld>
            <a:endParaRPr lang="en-GB"/>
          </a:p>
        </p:txBody>
      </p:sp>
      <p:pic>
        <p:nvPicPr>
          <p:cNvPr id="6" name="Picture 5" descr="2938.bmp"/>
          <p:cNvPicPr>
            <a:picLocks noChangeAspect="1"/>
          </p:cNvPicPr>
          <p:nvPr/>
        </p:nvPicPr>
        <p:blipFill>
          <a:blip r:embed="rId2" cstate="print"/>
          <a:srcRect l="6169" t="50000" r="6168" b="8205"/>
          <a:stretch>
            <a:fillRect/>
          </a:stretch>
        </p:blipFill>
        <p:spPr>
          <a:xfrm>
            <a:off x="479457" y="928670"/>
            <a:ext cx="3471889" cy="12844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00563" y="1212836"/>
            <a:ext cx="1991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0-mode: 2.938 GHz</a:t>
            </a:r>
            <a:endParaRPr lang="en-GB" dirty="0"/>
          </a:p>
        </p:txBody>
      </p:sp>
      <p:pic>
        <p:nvPicPr>
          <p:cNvPr id="9" name="Picture 8" descr="2959.bmp"/>
          <p:cNvPicPr>
            <a:picLocks noChangeAspect="1"/>
          </p:cNvPicPr>
          <p:nvPr/>
        </p:nvPicPr>
        <p:blipFill>
          <a:blip r:embed="rId3" cstate="print"/>
          <a:srcRect l="6169" t="50000" r="6168" b="8159"/>
          <a:stretch>
            <a:fillRect/>
          </a:stretch>
        </p:blipFill>
        <p:spPr>
          <a:xfrm>
            <a:off x="468313" y="2285992"/>
            <a:ext cx="3471889" cy="12858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00563" y="2713025"/>
            <a:ext cx="22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</a:t>
            </a:r>
            <a:r>
              <a:rPr lang="en-GB" dirty="0" smtClean="0"/>
              <a:t>/3-mode: 2.959 GHz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500562" y="4143380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r>
              <a:rPr lang="el-GR" dirty="0" smtClean="0"/>
              <a:t>π</a:t>
            </a:r>
            <a:r>
              <a:rPr lang="en-GB" dirty="0" smtClean="0"/>
              <a:t>/3-mode: 2.999 GHz</a:t>
            </a:r>
            <a:endParaRPr lang="en-GB" dirty="0"/>
          </a:p>
        </p:txBody>
      </p:sp>
      <p:pic>
        <p:nvPicPr>
          <p:cNvPr id="15" name="Picture 14" descr="3019.bmp"/>
          <p:cNvPicPr>
            <a:picLocks noChangeAspect="1"/>
          </p:cNvPicPr>
          <p:nvPr/>
        </p:nvPicPr>
        <p:blipFill>
          <a:blip r:embed="rId4" cstate="print"/>
          <a:srcRect l="6169" t="50000" r="6168" b="8159"/>
          <a:stretch>
            <a:fillRect/>
          </a:stretch>
        </p:blipFill>
        <p:spPr>
          <a:xfrm>
            <a:off x="468313" y="5000645"/>
            <a:ext cx="3471889" cy="12858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00563" y="5429273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</a:t>
            </a:r>
            <a:r>
              <a:rPr lang="en-GB" dirty="0" smtClean="0"/>
              <a:t>-mode: 3.019 GHz</a:t>
            </a:r>
            <a:endParaRPr lang="en-GB" dirty="0"/>
          </a:p>
        </p:txBody>
      </p:sp>
      <p:pic>
        <p:nvPicPr>
          <p:cNvPr id="17" name="Picture 16" descr="2999.bmp"/>
          <p:cNvPicPr>
            <a:picLocks noChangeAspect="1"/>
          </p:cNvPicPr>
          <p:nvPr/>
        </p:nvPicPr>
        <p:blipFill>
          <a:blip r:embed="rId5" cstate="print"/>
          <a:srcRect l="6169" t="50000" r="6168" b="8159"/>
          <a:stretch>
            <a:fillRect/>
          </a:stretch>
        </p:blipFill>
        <p:spPr>
          <a:xfrm>
            <a:off x="428596" y="3643314"/>
            <a:ext cx="3471889" cy="1285875"/>
          </a:xfrm>
          <a:prstGeom prst="rect">
            <a:avLst/>
          </a:prstGeom>
        </p:spPr>
      </p:pic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5340170" y="4313727"/>
            <a:ext cx="17463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>
            <a:off x="5340170" y="3491402"/>
            <a:ext cx="17463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33" name="Picture 32" descr="2999-2.bmp"/>
          <p:cNvPicPr>
            <a:picLocks noChangeAspect="1"/>
          </p:cNvPicPr>
          <p:nvPr/>
        </p:nvPicPr>
        <p:blipFill>
          <a:blip r:embed="rId6" cstate="print"/>
          <a:srcRect l="6169" t="50000" r="5357" b="8159"/>
          <a:stretch>
            <a:fillRect/>
          </a:stretch>
        </p:blipFill>
        <p:spPr>
          <a:xfrm>
            <a:off x="4071934" y="3644900"/>
            <a:ext cx="3504008" cy="12858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60648"/>
            <a:ext cx="8229600" cy="582594"/>
          </a:xfrm>
        </p:spPr>
        <p:txBody>
          <a:bodyPr/>
          <a:lstStyle/>
          <a:p>
            <a:r>
              <a:rPr lang="en-GB" dirty="0" smtClean="0"/>
              <a:t>Reconstructing the travelling wave: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14-16/6/2010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RF Denmark - Superfish Exercise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AE0A-2C7B-476D-921A-DB40558571D2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95536" y="908720"/>
            <a:ext cx="45365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Extract the field on axis: to this end, you call the interpolation program SF7, which can extract the field</a:t>
            </a:r>
            <a:r>
              <a:rPr lang="en-GB" baseline="30000" dirty="0" smtClean="0"/>
              <a:t>*)</a:t>
            </a:r>
            <a:r>
              <a:rPr lang="en-GB" dirty="0" smtClean="0"/>
              <a:t>.  To start it, right-click on the T35-file (“Poisson </a:t>
            </a:r>
            <a:r>
              <a:rPr lang="en-GB" dirty="0" err="1" smtClean="0"/>
              <a:t>Superfish</a:t>
            </a:r>
            <a:r>
              <a:rPr lang="en-GB" dirty="0" smtClean="0"/>
              <a:t> Solution”) and select “Interpolate (SF7)” from the pull-down </a:t>
            </a:r>
            <a:r>
              <a:rPr lang="en-GB" dirty="0" smtClean="0"/>
              <a:t>menu; </a:t>
            </a:r>
            <a:r>
              <a:rPr lang="en-GB" dirty="0" smtClean="0"/>
              <a:t>you will see the window shown here. Select the axis! This will create the file “OUTSF7.TXT” from which you can read with another program (I used </a:t>
            </a:r>
            <a:r>
              <a:rPr lang="en-GB" dirty="0" err="1" smtClean="0"/>
              <a:t>Mathematica</a:t>
            </a:r>
            <a:r>
              <a:rPr lang="en-GB" dirty="0" smtClean="0"/>
              <a:t>). The axial field on the axis looks like this: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5288" y="5805264"/>
            <a:ext cx="8352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*) During the lecture, I showed a different, more difficult way, so I’d like to acknowledge </a:t>
            </a:r>
            <a:r>
              <a:rPr lang="en-GB" dirty="0" err="1" smtClean="0"/>
              <a:t>Ciprian</a:t>
            </a:r>
            <a:r>
              <a:rPr lang="en-GB" dirty="0" smtClean="0"/>
              <a:t> </a:t>
            </a:r>
            <a:r>
              <a:rPr lang="en-GB" dirty="0" err="1" smtClean="0"/>
              <a:t>Plostinar</a:t>
            </a:r>
            <a:r>
              <a:rPr lang="en-GB" dirty="0" smtClean="0"/>
              <a:t>, who pointed this more elegant solution out to me!</a:t>
            </a:r>
            <a:endParaRPr lang="en-GB" dirty="0"/>
          </a:p>
        </p:txBody>
      </p:sp>
      <p:pic>
        <p:nvPicPr>
          <p:cNvPr id="18" name="Picture 17" descr="SW-T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861048"/>
            <a:ext cx="3096344" cy="1844045"/>
          </a:xfrm>
          <a:prstGeom prst="rect">
            <a:avLst/>
          </a:prstGeom>
        </p:spPr>
      </p:pic>
      <p:pic>
        <p:nvPicPr>
          <p:cNvPr id="19" name="Picture 18" descr="fieldonaxi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895254"/>
            <a:ext cx="4091955" cy="48380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W-TW-Mathematica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462552"/>
            <a:ext cx="8784976" cy="4918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Mathematica</a:t>
            </a:r>
            <a:r>
              <a:rPr lang="en-GB" dirty="0" smtClean="0"/>
              <a:t> implementation: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14-16/6/2010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RF Denmark - Superfish Exercise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AE0A-2C7B-476D-921A-DB40558571D2}" type="slidenum">
              <a:rPr lang="en-GB" smtClean="0"/>
              <a:pPr/>
              <a:t>32</a:t>
            </a:fld>
            <a:endParaRPr lang="en-GB"/>
          </a:p>
        </p:txBody>
      </p:sp>
      <p:pic>
        <p:nvPicPr>
          <p:cNvPr id="10" name="Picture 9" descr="Travellingwav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852936"/>
            <a:ext cx="3429000" cy="20478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5288" y="980728"/>
            <a:ext cx="5722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Here now a possible </a:t>
            </a:r>
            <a:r>
              <a:rPr lang="en-GB" dirty="0" err="1" smtClean="0"/>
              <a:t>Mathematica</a:t>
            </a:r>
            <a:r>
              <a:rPr lang="en-GB" dirty="0" smtClean="0"/>
              <a:t> implementation to solve </a:t>
            </a:r>
            <a:endParaRPr lang="en-GB" dirty="0"/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6300192" y="836712"/>
          <a:ext cx="2481263" cy="612775"/>
        </p:xfrm>
        <a:graphic>
          <a:graphicData uri="http://schemas.openxmlformats.org/presentationml/2006/ole">
            <p:oleObj spid="_x0000_s47106" name="Equation" r:id="rId5" imgW="3111480" imgH="76176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install </a:t>
            </a:r>
            <a:r>
              <a:rPr lang="en-GB" dirty="0" err="1" smtClean="0"/>
              <a:t>Superfish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14-16/6/2010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RF Denmark - Superfish Exercise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AE0A-2C7B-476D-921A-DB40558571D2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84213" y="1214422"/>
            <a:ext cx="7745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Please register when you download!</a:t>
            </a:r>
          </a:p>
          <a:p>
            <a:r>
              <a:rPr lang="en-GB" dirty="0" smtClean="0"/>
              <a:t>The latest version is PoissonSuperfish_7.18 from 2007.</a:t>
            </a:r>
          </a:p>
          <a:p>
            <a:r>
              <a:rPr lang="en-GB" dirty="0" smtClean="0"/>
              <a:t>I assume that you have the file PoissonSuperfish_7.18.exe downloaded.</a:t>
            </a:r>
            <a:endParaRPr lang="en-GB" dirty="0"/>
          </a:p>
        </p:txBody>
      </p:sp>
      <p:pic>
        <p:nvPicPr>
          <p:cNvPr id="8" name="Picture 7" descr="LAACG3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428868"/>
            <a:ext cx="5819775" cy="34861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4213" y="6000768"/>
            <a:ext cx="533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Double –click to install (you need administrator rights!)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Follow through the installation process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14-16/6/2010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RF Denmark - Superfish Exercise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AE0A-2C7B-476D-921A-DB40558571D2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7" name="Picture 6" descr="install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857232"/>
            <a:ext cx="8691298" cy="543206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I recommend to accept the installation folder location</a:t>
            </a:r>
            <a:endParaRPr lang="en-GB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14-16/6/2010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RF Denmark - Superfish Exercise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AE0A-2C7B-476D-921A-DB40558571D2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7" name="Picture 6" descr="install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857232"/>
            <a:ext cx="8691298" cy="5432061"/>
          </a:xfrm>
          <a:prstGeom prst="rect">
            <a:avLst/>
          </a:prstGeom>
        </p:spPr>
      </p:pic>
      <p:pic>
        <p:nvPicPr>
          <p:cNvPr id="9" name="Picture 8" descr="install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1714488"/>
            <a:ext cx="4957774" cy="371120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After the installation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14-16/6/2010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RF Denmark - Superfish Exercise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AE0A-2C7B-476D-921A-DB40558571D2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6" name="Picture 5" descr="Programs_group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1200150"/>
            <a:ext cx="5734050" cy="43148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4213" y="1285860"/>
            <a:ext cx="23875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installation should have created the following group accessible under “Start” – “Programs”.</a:t>
            </a:r>
          </a:p>
          <a:p>
            <a:endParaRPr lang="en-GB" dirty="0" smtClean="0"/>
          </a:p>
          <a:p>
            <a:r>
              <a:rPr lang="en-GB" dirty="0" smtClean="0"/>
              <a:t>This folder contains shortcuts.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After the installation 2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14-16/6/2010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RF Denmark - Superfish Exercise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AE0A-2C7B-476D-921A-DB40558571D2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84213" y="1357298"/>
            <a:ext cx="28876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actual programs, documentation and example files should be in the installation folder, normally C:\LANL</a:t>
            </a:r>
          </a:p>
          <a:p>
            <a:endParaRPr lang="en-GB" dirty="0" smtClean="0"/>
          </a:p>
          <a:p>
            <a:r>
              <a:rPr lang="en-GB" dirty="0" smtClean="0"/>
              <a:t>Please look at the Documentation files, which are extensive!</a:t>
            </a:r>
          </a:p>
          <a:p>
            <a:endParaRPr lang="en-GB" dirty="0" smtClean="0"/>
          </a:p>
          <a:p>
            <a:r>
              <a:rPr lang="en-GB" dirty="0" smtClean="0"/>
              <a:t>I recommend not to use the (Word) macros! Don’t convert them!</a:t>
            </a:r>
          </a:p>
        </p:txBody>
      </p:sp>
      <p:pic>
        <p:nvPicPr>
          <p:cNvPr id="7" name="Picture 6" descr="intall folder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1271588"/>
            <a:ext cx="4791075" cy="41719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Autofish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14-16/6/2010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RF Denmark - Superfish Exercise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AE0A-2C7B-476D-921A-DB40558571D2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84213" y="857232"/>
            <a:ext cx="75311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Probably the easiest way to use </a:t>
            </a:r>
            <a:r>
              <a:rPr lang="en-GB" dirty="0" err="1" smtClean="0"/>
              <a:t>Superfish</a:t>
            </a:r>
            <a:r>
              <a:rPr lang="en-GB" dirty="0" smtClean="0"/>
              <a:t> is “</a:t>
            </a:r>
            <a:r>
              <a:rPr lang="en-GB" dirty="0" err="1" smtClean="0"/>
              <a:t>Autofish</a:t>
            </a:r>
            <a:r>
              <a:rPr lang="en-GB" dirty="0" smtClean="0"/>
              <a:t>”, which combines the </a:t>
            </a:r>
            <a:r>
              <a:rPr lang="en-GB" dirty="0" err="1" smtClean="0"/>
              <a:t>mesher</a:t>
            </a:r>
            <a:r>
              <a:rPr lang="en-GB" dirty="0" smtClean="0"/>
              <a:t> “</a:t>
            </a:r>
            <a:r>
              <a:rPr lang="en-GB" dirty="0" err="1" smtClean="0"/>
              <a:t>Automesh</a:t>
            </a:r>
            <a:r>
              <a:rPr lang="en-GB" dirty="0" smtClean="0"/>
              <a:t>”, the solver “Fish” and the post processor “SFO”.</a:t>
            </a:r>
          </a:p>
          <a:p>
            <a:endParaRPr lang="en-GB" dirty="0" smtClean="0"/>
          </a:p>
          <a:p>
            <a:r>
              <a:rPr lang="en-GB" dirty="0" err="1" smtClean="0"/>
              <a:t>Autofish</a:t>
            </a:r>
            <a:r>
              <a:rPr lang="en-GB" dirty="0" smtClean="0"/>
              <a:t> input files have the suffix “.</a:t>
            </a:r>
            <a:r>
              <a:rPr lang="en-GB" dirty="0" err="1" smtClean="0"/>
              <a:t>af</a:t>
            </a:r>
            <a:r>
              <a:rPr lang="en-GB" dirty="0" smtClean="0"/>
              <a:t>”,</a:t>
            </a:r>
          </a:p>
          <a:p>
            <a:r>
              <a:rPr lang="en-GB" dirty="0" smtClean="0"/>
              <a:t>they contain the </a:t>
            </a:r>
            <a:r>
              <a:rPr lang="en-GB" dirty="0" err="1" smtClean="0"/>
              <a:t>namelist</a:t>
            </a:r>
            <a:r>
              <a:rPr lang="en-GB" dirty="0" smtClean="0"/>
              <a:t> inputs “REG”, “PO” and “MT”</a:t>
            </a:r>
          </a:p>
          <a:p>
            <a:endParaRPr lang="en-GB" dirty="0" smtClean="0"/>
          </a:p>
          <a:p>
            <a:r>
              <a:rPr lang="en-US" dirty="0" smtClean="0"/>
              <a:t>To start </a:t>
            </a:r>
            <a:r>
              <a:rPr lang="en-US" dirty="0" err="1" smtClean="0"/>
              <a:t>Autofish</a:t>
            </a:r>
            <a:r>
              <a:rPr lang="en-US" dirty="0" smtClean="0"/>
              <a:t>, double-click on a file with the AF extension. To open the AF file in Notepad, right click on the file and choose Edit.</a:t>
            </a:r>
            <a:endParaRPr lang="en-GB" dirty="0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3714744" y="3214686"/>
            <a:ext cx="4591048" cy="285001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1400" dirty="0">
                <a:latin typeface="Lucida Console" pitchFamily="49" charset="0"/>
              </a:rPr>
              <a:t>Nose cone example</a:t>
            </a:r>
          </a:p>
          <a:p>
            <a:pPr eaLnBrk="0" hangingPunct="0">
              <a:lnSpc>
                <a:spcPct val="80000"/>
              </a:lnSpc>
            </a:pPr>
            <a:r>
              <a:rPr lang="en-US" sz="1400" dirty="0">
                <a:latin typeface="Lucida Console" pitchFamily="49" charset="0"/>
              </a:rPr>
              <a:t>&amp;</a:t>
            </a:r>
            <a:r>
              <a:rPr lang="en-US" sz="1400" dirty="0" err="1">
                <a:latin typeface="Lucida Console" pitchFamily="49" charset="0"/>
              </a:rPr>
              <a:t>reg</a:t>
            </a:r>
            <a:r>
              <a:rPr lang="en-US" sz="1400" dirty="0">
                <a:latin typeface="Lucida Console" pitchFamily="49" charset="0"/>
              </a:rPr>
              <a:t> </a:t>
            </a:r>
            <a:r>
              <a:rPr lang="en-US" sz="1400" dirty="0" err="1">
                <a:latin typeface="Lucida Console" pitchFamily="49" charset="0"/>
              </a:rPr>
              <a:t>kprob</a:t>
            </a:r>
            <a:r>
              <a:rPr lang="en-US" sz="1400" dirty="0">
                <a:latin typeface="Lucida Console" pitchFamily="49" charset="0"/>
              </a:rPr>
              <a:t>=1, </a:t>
            </a:r>
            <a:r>
              <a:rPr lang="en-US" sz="1400" dirty="0" err="1">
                <a:latin typeface="Lucida Console" pitchFamily="49" charset="0"/>
              </a:rPr>
              <a:t>dx</a:t>
            </a:r>
            <a:r>
              <a:rPr lang="en-US" sz="1400" dirty="0">
                <a:latin typeface="Lucida Console" pitchFamily="49" charset="0"/>
              </a:rPr>
              <a:t>=.3, </a:t>
            </a:r>
            <a:r>
              <a:rPr lang="en-US" sz="1400" dirty="0" err="1">
                <a:latin typeface="Lucida Console" pitchFamily="49" charset="0"/>
              </a:rPr>
              <a:t>xmax</a:t>
            </a:r>
            <a:r>
              <a:rPr lang="en-US" sz="1400" dirty="0">
                <a:latin typeface="Lucida Console" pitchFamily="49" charset="0"/>
              </a:rPr>
              <a:t>=30,</a:t>
            </a:r>
          </a:p>
          <a:p>
            <a:pPr eaLnBrk="0" hangingPunct="0">
              <a:lnSpc>
                <a:spcPct val="80000"/>
              </a:lnSpc>
            </a:pPr>
            <a:r>
              <a:rPr lang="en-US" sz="1400" dirty="0">
                <a:latin typeface="Lucida Console" pitchFamily="49" charset="0"/>
              </a:rPr>
              <a:t>   </a:t>
            </a:r>
            <a:r>
              <a:rPr lang="en-US" sz="1400" dirty="0" err="1">
                <a:latin typeface="Lucida Console" pitchFamily="49" charset="0"/>
              </a:rPr>
              <a:t>ymax</a:t>
            </a:r>
            <a:r>
              <a:rPr lang="en-US" sz="1400" dirty="0">
                <a:latin typeface="Lucida Console" pitchFamily="49" charset="0"/>
              </a:rPr>
              <a:t>=23.469, freq=500,</a:t>
            </a:r>
          </a:p>
          <a:p>
            <a:pPr eaLnBrk="0" hangingPunct="0">
              <a:lnSpc>
                <a:spcPct val="80000"/>
              </a:lnSpc>
            </a:pPr>
            <a:r>
              <a:rPr lang="en-US" sz="1400" dirty="0">
                <a:latin typeface="Lucida Console" pitchFamily="49" charset="0"/>
              </a:rPr>
              <a:t>   </a:t>
            </a:r>
            <a:r>
              <a:rPr lang="en-US" sz="1400" dirty="0" err="1">
                <a:latin typeface="Lucida Console" pitchFamily="49" charset="0"/>
              </a:rPr>
              <a:t>icylin</a:t>
            </a:r>
            <a:r>
              <a:rPr lang="en-US" sz="1400" dirty="0">
                <a:latin typeface="Lucida Console" pitchFamily="49" charset="0"/>
              </a:rPr>
              <a:t>=1, </a:t>
            </a:r>
            <a:r>
              <a:rPr lang="en-US" sz="1400" dirty="0" err="1">
                <a:latin typeface="Lucida Console" pitchFamily="49" charset="0"/>
              </a:rPr>
              <a:t>xdri</a:t>
            </a:r>
            <a:r>
              <a:rPr lang="en-US" sz="1400" dirty="0">
                <a:latin typeface="Lucida Console" pitchFamily="49" charset="0"/>
              </a:rPr>
              <a:t>=0, </a:t>
            </a:r>
            <a:r>
              <a:rPr lang="en-US" sz="1400" dirty="0" err="1">
                <a:latin typeface="Lucida Console" pitchFamily="49" charset="0"/>
              </a:rPr>
              <a:t>ydri</a:t>
            </a:r>
            <a:r>
              <a:rPr lang="en-US" sz="1400" dirty="0">
                <a:latin typeface="Lucida Console" pitchFamily="49" charset="0"/>
              </a:rPr>
              <a:t>=23.469,</a:t>
            </a:r>
          </a:p>
          <a:p>
            <a:pPr eaLnBrk="0" hangingPunct="0">
              <a:lnSpc>
                <a:spcPct val="80000"/>
              </a:lnSpc>
            </a:pPr>
            <a:r>
              <a:rPr lang="en-US" sz="1400" dirty="0">
                <a:latin typeface="Lucida Console" pitchFamily="49" charset="0"/>
              </a:rPr>
              <a:t>   norm=1, </a:t>
            </a:r>
            <a:r>
              <a:rPr lang="en-US" sz="1400" dirty="0" err="1">
                <a:latin typeface="Lucida Console" pitchFamily="49" charset="0"/>
              </a:rPr>
              <a:t>ezerot</a:t>
            </a:r>
            <a:r>
              <a:rPr lang="en-US" sz="1400" dirty="0">
                <a:latin typeface="Lucida Console" pitchFamily="49" charset="0"/>
              </a:rPr>
              <a:t>=5000000,</a:t>
            </a:r>
          </a:p>
          <a:p>
            <a:pPr eaLnBrk="0" hangingPunct="0">
              <a:lnSpc>
                <a:spcPct val="80000"/>
              </a:lnSpc>
            </a:pPr>
            <a:r>
              <a:rPr lang="en-US" sz="1400" dirty="0">
                <a:latin typeface="Lucida Console" pitchFamily="49" charset="0"/>
              </a:rPr>
              <a:t>   </a:t>
            </a:r>
            <a:r>
              <a:rPr lang="en-US" sz="1400" dirty="0" err="1">
                <a:latin typeface="Lucida Console" pitchFamily="49" charset="0"/>
              </a:rPr>
              <a:t>kmethod</a:t>
            </a:r>
            <a:r>
              <a:rPr lang="en-US" sz="1400" dirty="0">
                <a:latin typeface="Lucida Console" pitchFamily="49" charset="0"/>
              </a:rPr>
              <a:t>=1,beta=1 &amp;</a:t>
            </a:r>
          </a:p>
          <a:p>
            <a:pPr eaLnBrk="0" hangingPunct="0">
              <a:lnSpc>
                <a:spcPct val="80000"/>
              </a:lnSpc>
            </a:pPr>
            <a:r>
              <a:rPr lang="en-US" sz="1400" dirty="0">
                <a:latin typeface="Lucida Console" pitchFamily="49" charset="0"/>
              </a:rPr>
              <a:t>&amp;</a:t>
            </a:r>
            <a:r>
              <a:rPr lang="en-US" sz="1400" dirty="0" err="1">
                <a:latin typeface="Lucida Console" pitchFamily="49" charset="0"/>
              </a:rPr>
              <a:t>po</a:t>
            </a:r>
            <a:r>
              <a:rPr lang="en-US" sz="1400" dirty="0">
                <a:latin typeface="Lucida Console" pitchFamily="49" charset="0"/>
              </a:rPr>
              <a:t> x=  0.0, </a:t>
            </a:r>
            <a:r>
              <a:rPr lang="en-US" sz="1400" dirty="0" smtClean="0">
                <a:latin typeface="Lucida Console" pitchFamily="49" charset="0"/>
              </a:rPr>
              <a:t>y</a:t>
            </a:r>
            <a:r>
              <a:rPr lang="en-US" sz="1400" dirty="0">
                <a:latin typeface="Lucida Console" pitchFamily="49" charset="0"/>
              </a:rPr>
              <a:t>=  </a:t>
            </a:r>
            <a:r>
              <a:rPr lang="en-US" sz="1400" dirty="0" smtClean="0">
                <a:latin typeface="Lucida Console" pitchFamily="49" charset="0"/>
              </a:rPr>
              <a:t>0.0   &amp;</a:t>
            </a:r>
            <a:endParaRPr lang="en-US" sz="1400" dirty="0">
              <a:latin typeface="Lucida Console" pitchFamily="49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en-US" sz="1400" dirty="0">
                <a:latin typeface="Lucida Console" pitchFamily="49" charset="0"/>
              </a:rPr>
              <a:t>&amp;</a:t>
            </a:r>
            <a:r>
              <a:rPr lang="en-US" sz="1400" dirty="0" err="1">
                <a:latin typeface="Lucida Console" pitchFamily="49" charset="0"/>
              </a:rPr>
              <a:t>po</a:t>
            </a:r>
            <a:r>
              <a:rPr lang="en-US" sz="1400" dirty="0">
                <a:latin typeface="Lucida Console" pitchFamily="49" charset="0"/>
              </a:rPr>
              <a:t> x=  0.0, </a:t>
            </a:r>
            <a:r>
              <a:rPr lang="en-US" sz="1400" dirty="0" smtClean="0">
                <a:latin typeface="Lucida Console" pitchFamily="49" charset="0"/>
              </a:rPr>
              <a:t>y</a:t>
            </a:r>
            <a:r>
              <a:rPr lang="en-US" sz="1400" dirty="0">
                <a:latin typeface="Lucida Console" pitchFamily="49" charset="0"/>
              </a:rPr>
              <a:t>= </a:t>
            </a:r>
            <a:r>
              <a:rPr lang="en-US" sz="1400" dirty="0" smtClean="0">
                <a:latin typeface="Lucida Console" pitchFamily="49" charset="0"/>
              </a:rPr>
              <a:t>23.469 &amp;</a:t>
            </a:r>
            <a:endParaRPr lang="en-US" sz="1400" dirty="0">
              <a:latin typeface="Lucida Console" pitchFamily="49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en-US" sz="1400" dirty="0">
                <a:latin typeface="Lucida Console" pitchFamily="49" charset="0"/>
              </a:rPr>
              <a:t>&amp;</a:t>
            </a:r>
            <a:r>
              <a:rPr lang="en-US" sz="1400" dirty="0" err="1">
                <a:latin typeface="Lucida Console" pitchFamily="49" charset="0"/>
              </a:rPr>
              <a:t>po</a:t>
            </a:r>
            <a:r>
              <a:rPr lang="en-US" sz="1400" dirty="0">
                <a:latin typeface="Lucida Console" pitchFamily="49" charset="0"/>
              </a:rPr>
              <a:t> x=  2.0, </a:t>
            </a:r>
            <a:r>
              <a:rPr lang="en-US" sz="1400" dirty="0" smtClean="0">
                <a:latin typeface="Lucida Console" pitchFamily="49" charset="0"/>
              </a:rPr>
              <a:t>y</a:t>
            </a:r>
            <a:r>
              <a:rPr lang="en-US" sz="1400" dirty="0">
                <a:latin typeface="Lucida Console" pitchFamily="49" charset="0"/>
              </a:rPr>
              <a:t>= </a:t>
            </a:r>
            <a:r>
              <a:rPr lang="en-US" sz="1400" dirty="0" smtClean="0">
                <a:latin typeface="Lucida Console" pitchFamily="49" charset="0"/>
              </a:rPr>
              <a:t>23.469 &amp;</a:t>
            </a:r>
            <a:endParaRPr lang="en-US" sz="1400" dirty="0">
              <a:latin typeface="Lucida Console" pitchFamily="49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en-US" sz="1400" dirty="0">
                <a:latin typeface="Lucida Console" pitchFamily="49" charset="0"/>
              </a:rPr>
              <a:t>&amp;</a:t>
            </a:r>
            <a:r>
              <a:rPr lang="en-US" sz="1400" dirty="0" err="1">
                <a:latin typeface="Lucida Console" pitchFamily="49" charset="0"/>
              </a:rPr>
              <a:t>po</a:t>
            </a:r>
            <a:r>
              <a:rPr lang="en-US" sz="1400" dirty="0">
                <a:latin typeface="Lucida Console" pitchFamily="49" charset="0"/>
              </a:rPr>
              <a:t> x= 15</a:t>
            </a:r>
            <a:r>
              <a:rPr lang="en-US" sz="1400" dirty="0" smtClean="0">
                <a:latin typeface="Lucida Console" pitchFamily="49" charset="0"/>
              </a:rPr>
              <a:t>,   y</a:t>
            </a:r>
            <a:r>
              <a:rPr lang="en-US" sz="1400" dirty="0">
                <a:latin typeface="Lucida Console" pitchFamily="49" charset="0"/>
              </a:rPr>
              <a:t>= 10.469</a:t>
            </a:r>
            <a:r>
              <a:rPr lang="en-US" sz="1400" dirty="0" smtClean="0">
                <a:latin typeface="Lucida Console" pitchFamily="49" charset="0"/>
              </a:rPr>
              <a:t>, </a:t>
            </a:r>
            <a:r>
              <a:rPr lang="en-US" sz="1400" dirty="0" err="1" smtClean="0">
                <a:latin typeface="Lucida Console" pitchFamily="49" charset="0"/>
              </a:rPr>
              <a:t>nt</a:t>
            </a:r>
            <a:r>
              <a:rPr lang="en-US" sz="1400" dirty="0" smtClean="0">
                <a:latin typeface="Lucida Console" pitchFamily="49" charset="0"/>
              </a:rPr>
              <a:t>=5</a:t>
            </a:r>
            <a:r>
              <a:rPr lang="en-US" sz="1400" dirty="0">
                <a:latin typeface="Lucida Console" pitchFamily="49" charset="0"/>
              </a:rPr>
              <a:t>, radius=13 &amp;</a:t>
            </a:r>
          </a:p>
          <a:p>
            <a:pPr eaLnBrk="0" hangingPunct="0">
              <a:lnSpc>
                <a:spcPct val="80000"/>
              </a:lnSpc>
            </a:pPr>
            <a:r>
              <a:rPr lang="en-US" sz="1400" dirty="0">
                <a:latin typeface="Lucida Console" pitchFamily="49" charset="0"/>
              </a:rPr>
              <a:t>&amp;</a:t>
            </a:r>
            <a:r>
              <a:rPr lang="en-US" sz="1400" dirty="0" err="1">
                <a:latin typeface="Lucida Console" pitchFamily="49" charset="0"/>
              </a:rPr>
              <a:t>po</a:t>
            </a:r>
            <a:r>
              <a:rPr lang="en-US" sz="1400" dirty="0">
                <a:latin typeface="Lucida Console" pitchFamily="49" charset="0"/>
              </a:rPr>
              <a:t> x= 15</a:t>
            </a:r>
            <a:r>
              <a:rPr lang="en-US" sz="1400" dirty="0" smtClean="0">
                <a:latin typeface="Lucida Console" pitchFamily="49" charset="0"/>
              </a:rPr>
              <a:t>,   y</a:t>
            </a:r>
            <a:r>
              <a:rPr lang="en-US" sz="1400" dirty="0">
                <a:latin typeface="Lucida Console" pitchFamily="49" charset="0"/>
              </a:rPr>
              <a:t>= </a:t>
            </a:r>
            <a:r>
              <a:rPr lang="en-US" sz="1400" dirty="0" smtClean="0">
                <a:latin typeface="Lucida Console" pitchFamily="49" charset="0"/>
              </a:rPr>
              <a:t>9.1375 &amp;</a:t>
            </a:r>
            <a:endParaRPr lang="en-US" sz="1400" dirty="0">
              <a:latin typeface="Lucida Console" pitchFamily="49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en-US" sz="1400" dirty="0">
                <a:latin typeface="Lucida Console" pitchFamily="49" charset="0"/>
              </a:rPr>
              <a:t>&amp;</a:t>
            </a:r>
            <a:r>
              <a:rPr lang="en-US" sz="1400" dirty="0" err="1">
                <a:latin typeface="Lucida Console" pitchFamily="49" charset="0"/>
              </a:rPr>
              <a:t>po</a:t>
            </a:r>
            <a:r>
              <a:rPr lang="en-US" sz="1400" dirty="0">
                <a:latin typeface="Lucida Console" pitchFamily="49" charset="0"/>
              </a:rPr>
              <a:t> x= 11.5, </a:t>
            </a:r>
            <a:r>
              <a:rPr lang="en-US" sz="1400" dirty="0" smtClean="0">
                <a:latin typeface="Lucida Console" pitchFamily="49" charset="0"/>
              </a:rPr>
              <a:t>y</a:t>
            </a:r>
            <a:r>
              <a:rPr lang="en-US" sz="1400" dirty="0">
                <a:latin typeface="Lucida Console" pitchFamily="49" charset="0"/>
              </a:rPr>
              <a:t>= </a:t>
            </a:r>
            <a:r>
              <a:rPr lang="en-US" sz="1400" dirty="0" smtClean="0">
                <a:latin typeface="Lucida Console" pitchFamily="49" charset="0"/>
              </a:rPr>
              <a:t>6.866  &amp;</a:t>
            </a:r>
            <a:endParaRPr lang="en-US" sz="1400" dirty="0">
              <a:latin typeface="Lucida Console" pitchFamily="49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en-US" sz="1400" dirty="0">
                <a:latin typeface="Lucida Console" pitchFamily="49" charset="0"/>
              </a:rPr>
              <a:t>&amp;</a:t>
            </a:r>
            <a:r>
              <a:rPr lang="en-US" sz="1400" dirty="0" err="1">
                <a:latin typeface="Lucida Console" pitchFamily="49" charset="0"/>
              </a:rPr>
              <a:t>po</a:t>
            </a:r>
            <a:r>
              <a:rPr lang="en-US" sz="1400" dirty="0">
                <a:latin typeface="Lucida Console" pitchFamily="49" charset="0"/>
              </a:rPr>
              <a:t> x= 12</a:t>
            </a:r>
            <a:r>
              <a:rPr lang="en-US" sz="1400" dirty="0" smtClean="0">
                <a:latin typeface="Lucida Console" pitchFamily="49" charset="0"/>
              </a:rPr>
              <a:t>,   y</a:t>
            </a:r>
            <a:r>
              <a:rPr lang="en-US" sz="1400" dirty="0">
                <a:latin typeface="Lucida Console" pitchFamily="49" charset="0"/>
              </a:rPr>
              <a:t>=  5</a:t>
            </a:r>
            <a:r>
              <a:rPr lang="en-US" sz="1400" dirty="0" smtClean="0">
                <a:latin typeface="Lucida Console" pitchFamily="49" charset="0"/>
              </a:rPr>
              <a:t>,     </a:t>
            </a:r>
            <a:r>
              <a:rPr lang="en-US" sz="1400" dirty="0" err="1" smtClean="0">
                <a:latin typeface="Lucida Console" pitchFamily="49" charset="0"/>
              </a:rPr>
              <a:t>nt</a:t>
            </a:r>
            <a:r>
              <a:rPr lang="en-US" sz="1400" dirty="0" smtClean="0">
                <a:latin typeface="Lucida Console" pitchFamily="49" charset="0"/>
              </a:rPr>
              <a:t>=4</a:t>
            </a:r>
            <a:r>
              <a:rPr lang="en-US" sz="1400" dirty="0">
                <a:latin typeface="Lucida Console" pitchFamily="49" charset="0"/>
              </a:rPr>
              <a:t>, radius=1 &amp;</a:t>
            </a:r>
          </a:p>
          <a:p>
            <a:pPr eaLnBrk="0" hangingPunct="0">
              <a:lnSpc>
                <a:spcPct val="80000"/>
              </a:lnSpc>
            </a:pPr>
            <a:r>
              <a:rPr lang="en-US" sz="1400" dirty="0">
                <a:latin typeface="Lucida Console" pitchFamily="49" charset="0"/>
              </a:rPr>
              <a:t>&amp;</a:t>
            </a:r>
            <a:r>
              <a:rPr lang="en-US" sz="1400" dirty="0" err="1">
                <a:latin typeface="Lucida Console" pitchFamily="49" charset="0"/>
              </a:rPr>
              <a:t>po</a:t>
            </a:r>
            <a:r>
              <a:rPr lang="en-US" sz="1400" dirty="0">
                <a:latin typeface="Lucida Console" pitchFamily="49" charset="0"/>
              </a:rPr>
              <a:t> x= 30.0, </a:t>
            </a:r>
            <a:r>
              <a:rPr lang="en-US" sz="1400" dirty="0" smtClean="0">
                <a:latin typeface="Lucida Console" pitchFamily="49" charset="0"/>
              </a:rPr>
              <a:t>y</a:t>
            </a:r>
            <a:r>
              <a:rPr lang="en-US" sz="1400" dirty="0">
                <a:latin typeface="Lucida Console" pitchFamily="49" charset="0"/>
              </a:rPr>
              <a:t>=  </a:t>
            </a:r>
            <a:r>
              <a:rPr lang="en-US" sz="1400" dirty="0" smtClean="0">
                <a:latin typeface="Lucida Console" pitchFamily="49" charset="0"/>
              </a:rPr>
              <a:t>5.0   &amp;</a:t>
            </a:r>
            <a:endParaRPr lang="en-US" sz="1400" dirty="0">
              <a:latin typeface="Lucida Console" pitchFamily="49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en-US" sz="1400" dirty="0">
                <a:latin typeface="Lucida Console" pitchFamily="49" charset="0"/>
              </a:rPr>
              <a:t>&amp;</a:t>
            </a:r>
            <a:r>
              <a:rPr lang="en-US" sz="1400" dirty="0" err="1">
                <a:latin typeface="Lucida Console" pitchFamily="49" charset="0"/>
              </a:rPr>
              <a:t>po</a:t>
            </a:r>
            <a:r>
              <a:rPr lang="en-US" sz="1400" dirty="0">
                <a:latin typeface="Lucida Console" pitchFamily="49" charset="0"/>
              </a:rPr>
              <a:t> x= 30.0, </a:t>
            </a:r>
            <a:r>
              <a:rPr lang="en-US" sz="1400" dirty="0" smtClean="0">
                <a:latin typeface="Lucida Console" pitchFamily="49" charset="0"/>
              </a:rPr>
              <a:t>y</a:t>
            </a:r>
            <a:r>
              <a:rPr lang="en-US" sz="1400" dirty="0">
                <a:latin typeface="Lucida Console" pitchFamily="49" charset="0"/>
              </a:rPr>
              <a:t>=  </a:t>
            </a:r>
            <a:r>
              <a:rPr lang="en-US" sz="1400" dirty="0" smtClean="0">
                <a:latin typeface="Lucida Console" pitchFamily="49" charset="0"/>
              </a:rPr>
              <a:t>0.0   &amp;</a:t>
            </a:r>
            <a:endParaRPr lang="en-US" sz="1400" dirty="0">
              <a:latin typeface="Lucida Console" pitchFamily="49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en-US" sz="1400" dirty="0">
                <a:latin typeface="Lucida Console" pitchFamily="49" charset="0"/>
              </a:rPr>
              <a:t>&amp;</a:t>
            </a:r>
            <a:r>
              <a:rPr lang="en-US" sz="1400" dirty="0" err="1">
                <a:latin typeface="Lucida Console" pitchFamily="49" charset="0"/>
              </a:rPr>
              <a:t>po</a:t>
            </a:r>
            <a:r>
              <a:rPr lang="en-US" sz="1400" dirty="0">
                <a:latin typeface="Lucida Console" pitchFamily="49" charset="0"/>
              </a:rPr>
              <a:t> x=  0.0, </a:t>
            </a:r>
            <a:r>
              <a:rPr lang="en-US" sz="1400" dirty="0" smtClean="0">
                <a:latin typeface="Lucida Console" pitchFamily="49" charset="0"/>
              </a:rPr>
              <a:t>y</a:t>
            </a:r>
            <a:r>
              <a:rPr lang="en-US" sz="1400" dirty="0">
                <a:latin typeface="Lucida Console" pitchFamily="49" charset="0"/>
              </a:rPr>
              <a:t>=  </a:t>
            </a:r>
            <a:r>
              <a:rPr lang="en-US" sz="1400" dirty="0" smtClean="0">
                <a:latin typeface="Lucida Console" pitchFamily="49" charset="0"/>
              </a:rPr>
              <a:t>0.0   &amp;</a:t>
            </a:r>
            <a:endParaRPr lang="en-US" sz="1400" dirty="0">
              <a:latin typeface="Lucida Console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4213" y="3357563"/>
            <a:ext cx="2244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Here an example, the file “S500.af”: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4904</TotalTime>
  <Words>3495</Words>
  <Application>Microsoft Office PowerPoint</Application>
  <PresentationFormat>On-screen Show (4:3)</PresentationFormat>
  <Paragraphs>468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Equation</vt:lpstr>
      <vt:lpstr>Superfish Exercise</vt:lpstr>
      <vt:lpstr>Would you like to design a cavity?</vt:lpstr>
      <vt:lpstr>Poisson/Superfish</vt:lpstr>
      <vt:lpstr>To install Superfish</vt:lpstr>
      <vt:lpstr>Follow through the installation process</vt:lpstr>
      <vt:lpstr>I recommend to accept the installation folder location</vt:lpstr>
      <vt:lpstr>After the installation</vt:lpstr>
      <vt:lpstr>After the installation 2</vt:lpstr>
      <vt:lpstr>Autofish</vt:lpstr>
      <vt:lpstr>Namelist input</vt:lpstr>
      <vt:lpstr>Input of the geometry</vt:lpstr>
      <vt:lpstr>After execution of Autofish</vt:lpstr>
      <vt:lpstr>WSFPlot</vt:lpstr>
      <vt:lpstr>How long to make the beam tube?</vt:lpstr>
      <vt:lpstr>CERN PS 80 MHz cavity</vt:lpstr>
      <vt:lpstr>1st exercise: Input the geometry!</vt:lpstr>
      <vt:lpstr>What is the minimum length of the beam tube?</vt:lpstr>
      <vt:lpstr>A possible solution:</vt:lpstr>
      <vt:lpstr>Solution summary</vt:lpstr>
      <vt:lpstr>“SEG-file”</vt:lpstr>
      <vt:lpstr>2nd exercise: Tune cavity to 150 MHz</vt:lpstr>
      <vt:lpstr>A possible solution to tune to 150 MHz</vt:lpstr>
      <vt:lpstr>Other parameters set in REG-namelist:</vt:lpstr>
      <vt:lpstr>Solution summary:</vt:lpstr>
      <vt:lpstr>Example cavity tuned to 150 MHz</vt:lpstr>
      <vt:lpstr>Can Superfish do travelling waves?</vt:lpstr>
      <vt:lpstr>3rd exercise: How to construct a TW solution from a SW solution?</vt:lpstr>
      <vt:lpstr>Standing wave</vt:lpstr>
      <vt:lpstr>Example: CTF3 DBA</vt:lpstr>
      <vt:lpstr>The modes of the 3-cell closed structure:</vt:lpstr>
      <vt:lpstr>Reconstructing the travelling wave:</vt:lpstr>
      <vt:lpstr>Mathematica implementation: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Cavity Basics</dc:title>
  <dc:creator>Erk Jensen</dc:creator>
  <cp:lastModifiedBy>Erk Jensen</cp:lastModifiedBy>
  <cp:revision>368</cp:revision>
  <dcterms:created xsi:type="dcterms:W3CDTF">2010-06-02T12:40:13Z</dcterms:created>
  <dcterms:modified xsi:type="dcterms:W3CDTF">2010-06-20T08:18:38Z</dcterms:modified>
</cp:coreProperties>
</file>