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</p:sldMasterIdLst>
  <p:notesMasterIdLst>
    <p:notesMasterId r:id="rId48"/>
  </p:notesMasterIdLst>
  <p:sldIdLst>
    <p:sldId id="256" r:id="rId2"/>
    <p:sldId id="258" r:id="rId3"/>
    <p:sldId id="266" r:id="rId4"/>
    <p:sldId id="257" r:id="rId5"/>
    <p:sldId id="265" r:id="rId6"/>
    <p:sldId id="300" r:id="rId7"/>
    <p:sldId id="259" r:id="rId8"/>
    <p:sldId id="268" r:id="rId9"/>
    <p:sldId id="269" r:id="rId10"/>
    <p:sldId id="267" r:id="rId11"/>
    <p:sldId id="270" r:id="rId12"/>
    <p:sldId id="271" r:id="rId13"/>
    <p:sldId id="260" r:id="rId14"/>
    <p:sldId id="263" r:id="rId15"/>
    <p:sldId id="261" r:id="rId16"/>
    <p:sldId id="264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303" r:id="rId36"/>
    <p:sldId id="291" r:id="rId37"/>
    <p:sldId id="292" r:id="rId38"/>
    <p:sldId id="294" r:id="rId39"/>
    <p:sldId id="295" r:id="rId40"/>
    <p:sldId id="293" r:id="rId41"/>
    <p:sldId id="297" r:id="rId42"/>
    <p:sldId id="296" r:id="rId43"/>
    <p:sldId id="299" r:id="rId44"/>
    <p:sldId id="298" r:id="rId45"/>
    <p:sldId id="301" r:id="rId46"/>
    <p:sldId id="302" r:id="rId47"/>
  </p:sldIdLst>
  <p:sldSz cx="9144000" cy="6858000" type="screen4x3"/>
  <p:notesSz cx="6858000" cy="91440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Book Antiqua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Book Antiqua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Book Antiqua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Book Antiqua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Book Antiqua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Book Antiqua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Book Antiqua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Book Antiqua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Book Antiqua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0872" autoAdjust="0"/>
    <p:restoredTop sz="94660"/>
  </p:normalViewPr>
  <p:slideViewPr>
    <p:cSldViewPr showGuides="1">
      <p:cViewPr varScale="1">
        <p:scale>
          <a:sx n="110" d="100"/>
          <a:sy n="110" d="100"/>
        </p:scale>
        <p:origin x="-1704" y="-90"/>
      </p:cViewPr>
      <p:guideLst>
        <p:guide orient="horz" pos="1344"/>
        <p:guide pos="2835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8" name="Rectangle 16"/>
          <p:cNvSpPr>
            <a:spLocks noGrp="1" noChangeArrowheads="1"/>
          </p:cNvSpPr>
          <p:nvPr>
            <p:ph type="ctrTitle" sz="quarter"/>
          </p:nvPr>
        </p:nvSpPr>
        <p:spPr>
          <a:xfrm>
            <a:off x="1547664" y="2276872"/>
            <a:ext cx="7596336" cy="1228328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089" name="Rectangle 1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209800" y="4114800"/>
            <a:ext cx="6400800" cy="1752600"/>
          </a:xfrm>
        </p:spPr>
        <p:txBody>
          <a:bodyPr/>
          <a:lstStyle>
            <a:lvl1pPr marL="0" indent="0" algn="ctr">
              <a:buFont typeface="Monotype Sorts" pitchFamily="2" charset="2"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3090" name="Rectangle 18"/>
          <p:cNvSpPr>
            <a:spLocks noGrp="1" noChangeArrowheads="1"/>
          </p:cNvSpPr>
          <p:nvPr>
            <p:ph type="dt" sz="quarter" idx="2"/>
          </p:nvPr>
        </p:nvSpPr>
        <p:spPr>
          <a:xfrm>
            <a:off x="179512" y="630932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29-Nov-2010</a:t>
            </a:r>
            <a:endParaRPr lang="en-GB"/>
          </a:p>
        </p:txBody>
      </p:sp>
      <p:sp>
        <p:nvSpPr>
          <p:cNvPr id="3091" name="Rectangle 19"/>
          <p:cNvSpPr>
            <a:spLocks noGrp="1" noChangeArrowheads="1"/>
          </p:cNvSpPr>
          <p:nvPr>
            <p:ph type="ftr" sz="quarter" idx="3"/>
          </p:nvPr>
        </p:nvSpPr>
        <p:spPr>
          <a:xfrm>
            <a:off x="2195736" y="6309320"/>
            <a:ext cx="4896544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IET Event "Extreme Electromagnetics" - Cavity Resonators - E. Jensen/CERN</a:t>
            </a:r>
            <a:endParaRPr lang="en-GB" dirty="0"/>
          </a:p>
        </p:txBody>
      </p:sp>
      <p:sp>
        <p:nvSpPr>
          <p:cNvPr id="3092" name="Rectangle 20"/>
          <p:cNvSpPr>
            <a:spLocks noGrp="1" noChangeArrowheads="1"/>
          </p:cNvSpPr>
          <p:nvPr>
            <p:ph type="sldNum" sz="quarter" idx="4"/>
          </p:nvPr>
        </p:nvSpPr>
        <p:spPr>
          <a:xfrm>
            <a:off x="7164288" y="630932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52F45B43-C223-4604-9335-340CC0D6C892}" type="slidenum">
              <a:rPr lang="en-GB"/>
              <a:pPr/>
              <a:t>‹#›</a:t>
            </a:fld>
            <a:endParaRPr lang="en-GB"/>
          </a:p>
        </p:txBody>
      </p:sp>
      <p:pic>
        <p:nvPicPr>
          <p:cNvPr id="8" name="Picture 193" descr="C:\Users\vasim\Documents\Downloads\lhc-pho-1999-087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276872"/>
            <a:ext cx="1224136" cy="1222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29-Nov-2010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IET Event "Extreme Electromagnetics" - Cavity Resonators - E. Jensen/CERN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D98C82-6B0C-4739-98E3-3BCC01E5CF20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466725"/>
            <a:ext cx="1943100" cy="56292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466725"/>
            <a:ext cx="5676900" cy="56292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29-Nov-2010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IET Event "Extreme Electromagnetics" - Cavity Resonators - E. Jensen/CERN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077D81-D615-4DB6-990B-869DD10D9DEA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29-Nov-2010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IET Event "Extreme Electromagnetics" - Cavity Resonators - E. Jensen/CERN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DC6DD8-88DA-4673-8D95-7A54C1D75542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29-Nov-2010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IET Event "Extreme Electromagnetics" - Cavity Resonators - E. Jensen/CERN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99F965-5094-4A04-A385-FCA322D00F4F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29-Nov-2010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IET Event "Extreme Electromagnetics" - Cavity Resonators - E. Jensen/CERN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9596BE-A89E-4684-9FC8-D14C1153E041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29-Nov-2010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IET Event "Extreme Electromagnetics" - Cavity Resonators - E. Jensen/CERN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4FCA18-E8E2-4309-B2DB-8D0858EF0EC9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29-Nov-2010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IET Event "Extreme Electromagnetics" - Cavity Resonators - E. Jensen/CERN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EB0A51-65F0-4E5B-879D-CA4C666EBC5E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29-Nov-2010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IET Event "Extreme Electromagnetics" - Cavity Resonators - E. Jensen/CERN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2BD90E-994B-415B-932E-9F3D360686E4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29-Nov-2010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IET Event "Extreme Electromagnetics" - Cavity Resonators - E. Jensen/CERN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E15E79-62B4-4C3C-9074-188DBF8519AF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29-Nov-2010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IET Event "Extreme Electromagnetics" - Cavity Resonators - E. Jensen/CERN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555685-7200-431E-8246-8DA5C4BCD208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835696" y="260648"/>
            <a:ext cx="6629400" cy="127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28800"/>
            <a:ext cx="7772400" cy="44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33728"/>
            <a:ext cx="1365920" cy="324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</a:defRPr>
            </a:lvl1pPr>
          </a:lstStyle>
          <a:p>
            <a:r>
              <a:rPr lang="en-US" smtClean="0"/>
              <a:t>29-Nov-2010</a:t>
            </a:r>
            <a:endParaRPr lang="en-GB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475656" y="6533728"/>
            <a:ext cx="6840760" cy="324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</a:defRPr>
            </a:lvl1pPr>
          </a:lstStyle>
          <a:p>
            <a:r>
              <a:rPr lang="en-US" smtClean="0"/>
              <a:t>IET Event "Extreme Electromagnetics" - Cavity Resonators - E. Jensen/CERN</a:t>
            </a:r>
            <a:endParaRPr lang="en-GB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4144" y="6533728"/>
            <a:ext cx="789856" cy="324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</a:defRPr>
            </a:lvl1pPr>
          </a:lstStyle>
          <a:p>
            <a:fld id="{2ECC4FF2-8F72-49E5-B2A1-49A95FB394E2}" type="slidenum">
              <a:rPr lang="en-GB"/>
              <a:pPr/>
              <a:t>‹#›</a:t>
            </a:fld>
            <a:endParaRPr lang="en-GB" dirty="0"/>
          </a:p>
        </p:txBody>
      </p:sp>
      <p:pic>
        <p:nvPicPr>
          <p:cNvPr id="23" name="Picture 193" descr="C:\Users\vasim\Documents\Downloads\lhc-pho-1999-087.jpg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51521" y="260648"/>
            <a:ext cx="1297552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hlink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hlink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hlink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hlink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hlink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hlink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hlink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hlink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hlink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75000"/>
        <a:buFont typeface="Monotype Sorts" pitchFamily="2" charset="2"/>
        <a:buChar char="u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75000"/>
        <a:buFont typeface="Monotype Sorts" pitchFamily="2" charset="2"/>
        <a:buChar char="u"/>
        <a:defRPr sz="2000" b="1">
          <a:solidFill>
            <a:schemeClr val="hlink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65000"/>
        <a:buFont typeface="Monotype Sorts" pitchFamily="2" charset="2"/>
        <a:buChar char="u"/>
        <a:defRPr sz="2000">
          <a:solidFill>
            <a:schemeClr val="hlink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65000"/>
        <a:buFont typeface="Monotype Sorts" pitchFamily="2" charset="2"/>
        <a:buChar char="u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65000"/>
        <a:buFont typeface="Monotype Sorts" pitchFamily="2" charset="2"/>
        <a:buChar char="u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65000"/>
        <a:buFont typeface="Monotype Sorts" pitchFamily="2" charset="2"/>
        <a:buChar char="u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65000"/>
        <a:buFont typeface="Monotype Sorts" pitchFamily="2" charset="2"/>
        <a:buChar char="u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65000"/>
        <a:buFont typeface="Monotype Sorts" pitchFamily="2" charset="2"/>
        <a:buChar char="u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65000"/>
        <a:buFont typeface="Monotype Sorts" pitchFamily="2" charset="2"/>
        <a:buChar char="u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6.xml"/><Relationship Id="rId1" Type="http://schemas.openxmlformats.org/officeDocument/2006/relationships/video" Target="file:///\\cern.ch\dfs\Users\j\jensene\Documents\IET\DTL0-mode.avi" TargetMode="Externa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video" Target="file:///\\cern.ch\dfs\Users\j\jensene\Documents\IET\CLIC-acc-pimode.avi" TargetMode="External"/><Relationship Id="rId7" Type="http://schemas.openxmlformats.org/officeDocument/2006/relationships/image" Target="../media/image40.png"/><Relationship Id="rId2" Type="http://schemas.openxmlformats.org/officeDocument/2006/relationships/video" Target="file:///\\cern.ch\dfs\Users\j\jensene\Documents\IET\travelling.avi" TargetMode="External"/><Relationship Id="rId1" Type="http://schemas.openxmlformats.org/officeDocument/2006/relationships/video" Target="file:///\\cern.ch\dfs\Users\j\jensene\Documents\IET\CLIC-acc-0mode.avi" TargetMode="Externa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0.jpeg"/><Relationship Id="rId4" Type="http://schemas.openxmlformats.org/officeDocument/2006/relationships/image" Target="../media/image49.w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wmf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5.w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r>
              <a:rPr lang="en-GB" dirty="0" smtClean="0"/>
              <a:t>Cavity Resonators for Accelerators</a:t>
            </a:r>
            <a:endParaRPr lang="en-GB" dirty="0"/>
          </a:p>
        </p:txBody>
      </p:sp>
      <p:sp>
        <p:nvSpPr>
          <p:cNvPr id="7" name="Subtitle 6"/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r>
              <a:rPr lang="en-GB" dirty="0" smtClean="0"/>
              <a:t>Erk Jensen</a:t>
            </a:r>
          </a:p>
          <a:p>
            <a:r>
              <a:rPr lang="en-GB" dirty="0" smtClean="0"/>
              <a:t>CERN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5696" y="260648"/>
            <a:ext cx="7056784" cy="1276350"/>
          </a:xfrm>
        </p:spPr>
        <p:txBody>
          <a:bodyPr/>
          <a:lstStyle/>
          <a:p>
            <a:r>
              <a:rPr lang="en-GB" dirty="0" err="1" smtClean="0"/>
              <a:t>Duoplasmatron</a:t>
            </a:r>
            <a:r>
              <a:rPr lang="en-GB" dirty="0" smtClean="0"/>
              <a:t> principle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33" name="Rounded Rectangle 132"/>
          <p:cNvSpPr/>
          <p:nvPr/>
        </p:nvSpPr>
        <p:spPr>
          <a:xfrm>
            <a:off x="549368" y="1412776"/>
            <a:ext cx="8045263" cy="5029289"/>
          </a:xfrm>
          <a:prstGeom prst="roundRect">
            <a:avLst/>
          </a:prstGeom>
          <a:solidFill>
            <a:sysClr val="window" lastClr="FFFFFF"/>
          </a:solidFill>
          <a:ln w="425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34" name="Oval 4"/>
          <p:cNvSpPr>
            <a:spLocks noChangeArrowheads="1"/>
          </p:cNvSpPr>
          <p:nvPr/>
        </p:nvSpPr>
        <p:spPr bwMode="auto">
          <a:xfrm>
            <a:off x="4760818" y="3860701"/>
            <a:ext cx="2209800" cy="914400"/>
          </a:xfrm>
          <a:prstGeom prst="ellipse">
            <a:avLst/>
          </a:prstGeom>
          <a:gradFill rotWithShape="0">
            <a:gsLst>
              <a:gs pos="0">
                <a:srgbClr val="FF0000"/>
              </a:gs>
              <a:gs pos="100000">
                <a:srgbClr val="FF0000">
                  <a:gamma/>
                  <a:tint val="0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5" name="Text Box 5"/>
          <p:cNvSpPr txBox="1">
            <a:spLocks noChangeArrowheads="1"/>
          </p:cNvSpPr>
          <p:nvPr/>
        </p:nvSpPr>
        <p:spPr bwMode="auto">
          <a:xfrm>
            <a:off x="1134542" y="5019223"/>
            <a:ext cx="2247731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</a:pP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Intermediate electrode</a:t>
            </a:r>
          </a:p>
          <a:p>
            <a:pPr algn="ctr">
              <a:lnSpc>
                <a:spcPct val="100000"/>
              </a:lnSpc>
              <a:spcBef>
                <a:spcPct val="50000"/>
              </a:spcBef>
            </a:pP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(magnetic field lines sketched)</a:t>
            </a:r>
            <a:endParaRPr lang="en-US" sz="1200" dirty="0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136" name="Group 6"/>
          <p:cNvGrpSpPr>
            <a:grpSpLocks/>
          </p:cNvGrpSpPr>
          <p:nvPr/>
        </p:nvGrpSpPr>
        <p:grpSpPr bwMode="auto">
          <a:xfrm>
            <a:off x="3084418" y="4394101"/>
            <a:ext cx="1871663" cy="936625"/>
            <a:chOff x="2517" y="2795"/>
            <a:chExt cx="1179" cy="590"/>
          </a:xfrm>
        </p:grpSpPr>
        <p:grpSp>
          <p:nvGrpSpPr>
            <p:cNvPr id="137" name="Group 7"/>
            <p:cNvGrpSpPr>
              <a:grpSpLocks/>
            </p:cNvGrpSpPr>
            <p:nvPr/>
          </p:nvGrpSpPr>
          <p:grpSpPr bwMode="auto">
            <a:xfrm flipV="1">
              <a:off x="2517" y="2795"/>
              <a:ext cx="1179" cy="589"/>
              <a:chOff x="2517" y="2115"/>
              <a:chExt cx="1179" cy="589"/>
            </a:xfrm>
          </p:grpSpPr>
          <p:sp>
            <p:nvSpPr>
              <p:cNvPr id="139" name="Line 8"/>
              <p:cNvSpPr>
                <a:spLocks noChangeShapeType="1"/>
              </p:cNvSpPr>
              <p:nvPr/>
            </p:nvSpPr>
            <p:spPr bwMode="auto">
              <a:xfrm>
                <a:off x="2517" y="2296"/>
                <a:ext cx="68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0" name="Line 9"/>
              <p:cNvSpPr>
                <a:spLocks noChangeShapeType="1"/>
              </p:cNvSpPr>
              <p:nvPr/>
            </p:nvSpPr>
            <p:spPr bwMode="auto">
              <a:xfrm>
                <a:off x="3197" y="2296"/>
                <a:ext cx="317" cy="40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1" name="Line 10"/>
              <p:cNvSpPr>
                <a:spLocks noChangeShapeType="1"/>
              </p:cNvSpPr>
              <p:nvPr/>
            </p:nvSpPr>
            <p:spPr bwMode="auto">
              <a:xfrm>
                <a:off x="3514" y="2704"/>
                <a:ext cx="18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2" name="Line 11"/>
              <p:cNvSpPr>
                <a:spLocks noChangeShapeType="1"/>
              </p:cNvSpPr>
              <p:nvPr/>
            </p:nvSpPr>
            <p:spPr bwMode="auto">
              <a:xfrm flipH="1" flipV="1">
                <a:off x="3242" y="2115"/>
                <a:ext cx="454" cy="589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3" name="Line 12"/>
              <p:cNvSpPr>
                <a:spLocks noChangeShapeType="1"/>
              </p:cNvSpPr>
              <p:nvPr/>
            </p:nvSpPr>
            <p:spPr bwMode="auto">
              <a:xfrm flipH="1">
                <a:off x="2517" y="2115"/>
                <a:ext cx="725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138" name="Line 13"/>
            <p:cNvSpPr>
              <a:spLocks noChangeShapeType="1"/>
            </p:cNvSpPr>
            <p:nvPr/>
          </p:nvSpPr>
          <p:spPr bwMode="auto">
            <a:xfrm flipV="1">
              <a:off x="2517" y="3203"/>
              <a:ext cx="0" cy="18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44" name="Group 14"/>
          <p:cNvGrpSpPr>
            <a:grpSpLocks/>
          </p:cNvGrpSpPr>
          <p:nvPr/>
        </p:nvGrpSpPr>
        <p:grpSpPr bwMode="auto">
          <a:xfrm>
            <a:off x="5195793" y="3022500"/>
            <a:ext cx="174625" cy="2590800"/>
            <a:chOff x="3874" y="1920"/>
            <a:chExt cx="110" cy="1632"/>
          </a:xfrm>
        </p:grpSpPr>
        <p:sp>
          <p:nvSpPr>
            <p:cNvPr id="145" name="Rectangle 15"/>
            <p:cNvSpPr>
              <a:spLocks noChangeArrowheads="1"/>
            </p:cNvSpPr>
            <p:nvPr/>
          </p:nvSpPr>
          <p:spPr bwMode="auto">
            <a:xfrm>
              <a:off x="3888" y="1920"/>
              <a:ext cx="96" cy="768"/>
            </a:xfrm>
            <a:prstGeom prst="rect">
              <a:avLst/>
            </a:prstGeom>
            <a:solidFill>
              <a:sysClr val="window" lastClr="FFFFFF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6" name="Rectangle 16"/>
            <p:cNvSpPr>
              <a:spLocks noChangeArrowheads="1"/>
            </p:cNvSpPr>
            <p:nvPr/>
          </p:nvSpPr>
          <p:spPr bwMode="auto">
            <a:xfrm>
              <a:off x="3888" y="2784"/>
              <a:ext cx="96" cy="768"/>
            </a:xfrm>
            <a:prstGeom prst="rect">
              <a:avLst/>
            </a:prstGeom>
            <a:solidFill>
              <a:sysClr val="window" lastClr="FFFFFF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7" name="Rectangle 17"/>
            <p:cNvSpPr>
              <a:spLocks noChangeArrowheads="1"/>
            </p:cNvSpPr>
            <p:nvPr/>
          </p:nvSpPr>
          <p:spPr bwMode="auto">
            <a:xfrm>
              <a:off x="3874" y="2604"/>
              <a:ext cx="11" cy="120"/>
            </a:xfrm>
            <a:prstGeom prst="rect">
              <a:avLst/>
            </a:prstGeom>
            <a:solidFill>
              <a:sysClr val="window" lastClr="FFFFFF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8" name="Rectangle 18"/>
            <p:cNvSpPr>
              <a:spLocks noChangeArrowheads="1"/>
            </p:cNvSpPr>
            <p:nvPr/>
          </p:nvSpPr>
          <p:spPr bwMode="auto">
            <a:xfrm>
              <a:off x="3874" y="2750"/>
              <a:ext cx="11" cy="120"/>
            </a:xfrm>
            <a:prstGeom prst="rect">
              <a:avLst/>
            </a:prstGeom>
            <a:solidFill>
              <a:sysClr val="window" lastClr="FFFFFF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49" name="Group 20"/>
          <p:cNvGrpSpPr>
            <a:grpSpLocks/>
          </p:cNvGrpSpPr>
          <p:nvPr/>
        </p:nvGrpSpPr>
        <p:grpSpPr bwMode="auto">
          <a:xfrm>
            <a:off x="4678268" y="4262338"/>
            <a:ext cx="539750" cy="127000"/>
            <a:chOff x="3548" y="2701"/>
            <a:chExt cx="340" cy="80"/>
          </a:xfrm>
        </p:grpSpPr>
        <p:grpSp>
          <p:nvGrpSpPr>
            <p:cNvPr id="150" name="Group 149"/>
            <p:cNvGrpSpPr>
              <a:grpSpLocks/>
            </p:cNvGrpSpPr>
            <p:nvPr/>
          </p:nvGrpSpPr>
          <p:grpSpPr bwMode="auto">
            <a:xfrm flipH="1">
              <a:off x="3555" y="2701"/>
              <a:ext cx="25" cy="79"/>
              <a:chOff x="3305" y="2706"/>
              <a:chExt cx="25" cy="143"/>
            </a:xfrm>
          </p:grpSpPr>
          <p:sp>
            <p:nvSpPr>
              <p:cNvPr id="163" name="Arc 22"/>
              <p:cNvSpPr>
                <a:spLocks/>
              </p:cNvSpPr>
              <p:nvPr/>
            </p:nvSpPr>
            <p:spPr bwMode="auto">
              <a:xfrm>
                <a:off x="3305" y="2706"/>
                <a:ext cx="25" cy="71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4" name="Arc 23"/>
              <p:cNvSpPr>
                <a:spLocks/>
              </p:cNvSpPr>
              <p:nvPr/>
            </p:nvSpPr>
            <p:spPr bwMode="auto">
              <a:xfrm flipV="1">
                <a:off x="3305" y="2778"/>
                <a:ext cx="25" cy="71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151" name="Freeform 150"/>
            <p:cNvSpPr>
              <a:spLocks/>
            </p:cNvSpPr>
            <p:nvPr/>
          </p:nvSpPr>
          <p:spPr bwMode="auto">
            <a:xfrm>
              <a:off x="3551" y="2756"/>
              <a:ext cx="325" cy="15"/>
            </a:xfrm>
            <a:custGeom>
              <a:avLst/>
              <a:gdLst/>
              <a:ahLst/>
              <a:cxnLst>
                <a:cxn ang="0">
                  <a:pos x="16" y="15"/>
                </a:cxn>
                <a:cxn ang="0">
                  <a:pos x="51" y="5"/>
                </a:cxn>
                <a:cxn ang="0">
                  <a:pos x="325" y="0"/>
                </a:cxn>
              </a:cxnLst>
              <a:rect l="0" t="0" r="r" b="b"/>
              <a:pathLst>
                <a:path w="325" h="15">
                  <a:moveTo>
                    <a:pt x="16" y="15"/>
                  </a:moveTo>
                  <a:cubicBezTo>
                    <a:pt x="8" y="11"/>
                    <a:pt x="0" y="7"/>
                    <a:pt x="51" y="5"/>
                  </a:cubicBezTo>
                  <a:cubicBezTo>
                    <a:pt x="102" y="3"/>
                    <a:pt x="280" y="1"/>
                    <a:pt x="325" y="0"/>
                  </a:cubicBezTo>
                </a:path>
              </a:pathLst>
            </a:custGeom>
            <a:noFill/>
            <a:ln w="31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2" name="Freeform 151"/>
            <p:cNvSpPr>
              <a:spLocks/>
            </p:cNvSpPr>
            <p:nvPr/>
          </p:nvSpPr>
          <p:spPr bwMode="auto">
            <a:xfrm>
              <a:off x="3560" y="2761"/>
              <a:ext cx="325" cy="15"/>
            </a:xfrm>
            <a:custGeom>
              <a:avLst/>
              <a:gdLst/>
              <a:ahLst/>
              <a:cxnLst>
                <a:cxn ang="0">
                  <a:pos x="16" y="15"/>
                </a:cxn>
                <a:cxn ang="0">
                  <a:pos x="51" y="5"/>
                </a:cxn>
                <a:cxn ang="0">
                  <a:pos x="325" y="0"/>
                </a:cxn>
              </a:cxnLst>
              <a:rect l="0" t="0" r="r" b="b"/>
              <a:pathLst>
                <a:path w="325" h="15">
                  <a:moveTo>
                    <a:pt x="16" y="15"/>
                  </a:moveTo>
                  <a:cubicBezTo>
                    <a:pt x="8" y="11"/>
                    <a:pt x="0" y="7"/>
                    <a:pt x="51" y="5"/>
                  </a:cubicBezTo>
                  <a:cubicBezTo>
                    <a:pt x="102" y="3"/>
                    <a:pt x="280" y="1"/>
                    <a:pt x="325" y="0"/>
                  </a:cubicBezTo>
                </a:path>
              </a:pathLst>
            </a:custGeom>
            <a:noFill/>
            <a:ln w="31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3" name="Freeform 152"/>
            <p:cNvSpPr>
              <a:spLocks/>
            </p:cNvSpPr>
            <p:nvPr/>
          </p:nvSpPr>
          <p:spPr bwMode="auto">
            <a:xfrm>
              <a:off x="3563" y="2766"/>
              <a:ext cx="325" cy="15"/>
            </a:xfrm>
            <a:custGeom>
              <a:avLst/>
              <a:gdLst/>
              <a:ahLst/>
              <a:cxnLst>
                <a:cxn ang="0">
                  <a:pos x="16" y="15"/>
                </a:cxn>
                <a:cxn ang="0">
                  <a:pos x="51" y="5"/>
                </a:cxn>
                <a:cxn ang="0">
                  <a:pos x="325" y="0"/>
                </a:cxn>
              </a:cxnLst>
              <a:rect l="0" t="0" r="r" b="b"/>
              <a:pathLst>
                <a:path w="325" h="15">
                  <a:moveTo>
                    <a:pt x="16" y="15"/>
                  </a:moveTo>
                  <a:cubicBezTo>
                    <a:pt x="8" y="11"/>
                    <a:pt x="0" y="7"/>
                    <a:pt x="51" y="5"/>
                  </a:cubicBezTo>
                  <a:cubicBezTo>
                    <a:pt x="102" y="3"/>
                    <a:pt x="280" y="1"/>
                    <a:pt x="325" y="0"/>
                  </a:cubicBezTo>
                </a:path>
              </a:pathLst>
            </a:custGeom>
            <a:noFill/>
            <a:ln w="31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4" name="Freeform 153"/>
            <p:cNvSpPr>
              <a:spLocks/>
            </p:cNvSpPr>
            <p:nvPr/>
          </p:nvSpPr>
          <p:spPr bwMode="auto">
            <a:xfrm flipV="1">
              <a:off x="3556" y="2703"/>
              <a:ext cx="325" cy="15"/>
            </a:xfrm>
            <a:custGeom>
              <a:avLst/>
              <a:gdLst/>
              <a:ahLst/>
              <a:cxnLst>
                <a:cxn ang="0">
                  <a:pos x="16" y="15"/>
                </a:cxn>
                <a:cxn ang="0">
                  <a:pos x="51" y="5"/>
                </a:cxn>
                <a:cxn ang="0">
                  <a:pos x="325" y="0"/>
                </a:cxn>
              </a:cxnLst>
              <a:rect l="0" t="0" r="r" b="b"/>
              <a:pathLst>
                <a:path w="325" h="15">
                  <a:moveTo>
                    <a:pt x="16" y="15"/>
                  </a:moveTo>
                  <a:cubicBezTo>
                    <a:pt x="8" y="11"/>
                    <a:pt x="0" y="7"/>
                    <a:pt x="51" y="5"/>
                  </a:cubicBezTo>
                  <a:cubicBezTo>
                    <a:pt x="102" y="3"/>
                    <a:pt x="280" y="1"/>
                    <a:pt x="325" y="0"/>
                  </a:cubicBezTo>
                </a:path>
              </a:pathLst>
            </a:custGeom>
            <a:noFill/>
            <a:ln w="31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5" name="Freeform 154"/>
            <p:cNvSpPr>
              <a:spLocks/>
            </p:cNvSpPr>
            <p:nvPr/>
          </p:nvSpPr>
          <p:spPr bwMode="auto">
            <a:xfrm flipV="1">
              <a:off x="3550" y="2709"/>
              <a:ext cx="325" cy="15"/>
            </a:xfrm>
            <a:custGeom>
              <a:avLst/>
              <a:gdLst/>
              <a:ahLst/>
              <a:cxnLst>
                <a:cxn ang="0">
                  <a:pos x="16" y="15"/>
                </a:cxn>
                <a:cxn ang="0">
                  <a:pos x="51" y="5"/>
                </a:cxn>
                <a:cxn ang="0">
                  <a:pos x="325" y="0"/>
                </a:cxn>
              </a:cxnLst>
              <a:rect l="0" t="0" r="r" b="b"/>
              <a:pathLst>
                <a:path w="325" h="15">
                  <a:moveTo>
                    <a:pt x="16" y="15"/>
                  </a:moveTo>
                  <a:cubicBezTo>
                    <a:pt x="8" y="11"/>
                    <a:pt x="0" y="7"/>
                    <a:pt x="51" y="5"/>
                  </a:cubicBezTo>
                  <a:cubicBezTo>
                    <a:pt x="102" y="3"/>
                    <a:pt x="280" y="1"/>
                    <a:pt x="325" y="0"/>
                  </a:cubicBezTo>
                </a:path>
              </a:pathLst>
            </a:custGeom>
            <a:noFill/>
            <a:ln w="31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6" name="Freeform 155"/>
            <p:cNvSpPr>
              <a:spLocks/>
            </p:cNvSpPr>
            <p:nvPr/>
          </p:nvSpPr>
          <p:spPr bwMode="auto">
            <a:xfrm flipV="1">
              <a:off x="3548" y="2723"/>
              <a:ext cx="325" cy="7"/>
            </a:xfrm>
            <a:custGeom>
              <a:avLst/>
              <a:gdLst/>
              <a:ahLst/>
              <a:cxnLst>
                <a:cxn ang="0">
                  <a:pos x="16" y="15"/>
                </a:cxn>
                <a:cxn ang="0">
                  <a:pos x="51" y="5"/>
                </a:cxn>
                <a:cxn ang="0">
                  <a:pos x="325" y="0"/>
                </a:cxn>
              </a:cxnLst>
              <a:rect l="0" t="0" r="r" b="b"/>
              <a:pathLst>
                <a:path w="325" h="15">
                  <a:moveTo>
                    <a:pt x="16" y="15"/>
                  </a:moveTo>
                  <a:cubicBezTo>
                    <a:pt x="8" y="11"/>
                    <a:pt x="0" y="7"/>
                    <a:pt x="51" y="5"/>
                  </a:cubicBezTo>
                  <a:cubicBezTo>
                    <a:pt x="102" y="3"/>
                    <a:pt x="280" y="1"/>
                    <a:pt x="325" y="0"/>
                  </a:cubicBezTo>
                </a:path>
              </a:pathLst>
            </a:custGeom>
            <a:noFill/>
            <a:ln w="31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7" name="Freeform 156"/>
            <p:cNvSpPr>
              <a:spLocks/>
            </p:cNvSpPr>
            <p:nvPr/>
          </p:nvSpPr>
          <p:spPr bwMode="auto">
            <a:xfrm flipV="1">
              <a:off x="3548" y="2728"/>
              <a:ext cx="325" cy="7"/>
            </a:xfrm>
            <a:custGeom>
              <a:avLst/>
              <a:gdLst/>
              <a:ahLst/>
              <a:cxnLst>
                <a:cxn ang="0">
                  <a:pos x="16" y="15"/>
                </a:cxn>
                <a:cxn ang="0">
                  <a:pos x="51" y="5"/>
                </a:cxn>
                <a:cxn ang="0">
                  <a:pos x="325" y="0"/>
                </a:cxn>
              </a:cxnLst>
              <a:rect l="0" t="0" r="r" b="b"/>
              <a:pathLst>
                <a:path w="325" h="15">
                  <a:moveTo>
                    <a:pt x="16" y="15"/>
                  </a:moveTo>
                  <a:cubicBezTo>
                    <a:pt x="8" y="11"/>
                    <a:pt x="0" y="7"/>
                    <a:pt x="51" y="5"/>
                  </a:cubicBezTo>
                  <a:cubicBezTo>
                    <a:pt x="102" y="3"/>
                    <a:pt x="280" y="1"/>
                    <a:pt x="325" y="0"/>
                  </a:cubicBezTo>
                </a:path>
              </a:pathLst>
            </a:custGeom>
            <a:noFill/>
            <a:ln w="31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8" name="Freeform 157"/>
            <p:cNvSpPr>
              <a:spLocks/>
            </p:cNvSpPr>
            <p:nvPr/>
          </p:nvSpPr>
          <p:spPr bwMode="auto">
            <a:xfrm>
              <a:off x="3549" y="2749"/>
              <a:ext cx="325" cy="7"/>
            </a:xfrm>
            <a:custGeom>
              <a:avLst/>
              <a:gdLst/>
              <a:ahLst/>
              <a:cxnLst>
                <a:cxn ang="0">
                  <a:pos x="16" y="15"/>
                </a:cxn>
                <a:cxn ang="0">
                  <a:pos x="51" y="5"/>
                </a:cxn>
                <a:cxn ang="0">
                  <a:pos x="325" y="0"/>
                </a:cxn>
              </a:cxnLst>
              <a:rect l="0" t="0" r="r" b="b"/>
              <a:pathLst>
                <a:path w="325" h="15">
                  <a:moveTo>
                    <a:pt x="16" y="15"/>
                  </a:moveTo>
                  <a:cubicBezTo>
                    <a:pt x="8" y="11"/>
                    <a:pt x="0" y="7"/>
                    <a:pt x="51" y="5"/>
                  </a:cubicBezTo>
                  <a:cubicBezTo>
                    <a:pt x="102" y="3"/>
                    <a:pt x="280" y="1"/>
                    <a:pt x="325" y="0"/>
                  </a:cubicBezTo>
                </a:path>
              </a:pathLst>
            </a:custGeom>
            <a:noFill/>
            <a:ln w="31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9" name="Line 32"/>
            <p:cNvSpPr>
              <a:spLocks noChangeShapeType="1"/>
            </p:cNvSpPr>
            <p:nvPr/>
          </p:nvSpPr>
          <p:spPr bwMode="auto">
            <a:xfrm>
              <a:off x="3554" y="2741"/>
              <a:ext cx="316" cy="0"/>
            </a:xfrm>
            <a:prstGeom prst="line">
              <a:avLst/>
            </a:prstGeom>
            <a:noFill/>
            <a:ln w="31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160" name="Group 159"/>
            <p:cNvGrpSpPr>
              <a:grpSpLocks/>
            </p:cNvGrpSpPr>
            <p:nvPr/>
          </p:nvGrpSpPr>
          <p:grpSpPr bwMode="auto">
            <a:xfrm flipH="1">
              <a:off x="3665" y="2701"/>
              <a:ext cx="25" cy="79"/>
              <a:chOff x="3305" y="2706"/>
              <a:chExt cx="25" cy="143"/>
            </a:xfrm>
          </p:grpSpPr>
          <p:sp>
            <p:nvSpPr>
              <p:cNvPr id="161" name="Arc 34"/>
              <p:cNvSpPr>
                <a:spLocks/>
              </p:cNvSpPr>
              <p:nvPr/>
            </p:nvSpPr>
            <p:spPr bwMode="auto">
              <a:xfrm>
                <a:off x="3305" y="2706"/>
                <a:ext cx="25" cy="71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2" name="Arc 35"/>
              <p:cNvSpPr>
                <a:spLocks/>
              </p:cNvSpPr>
              <p:nvPr/>
            </p:nvSpPr>
            <p:spPr bwMode="auto">
              <a:xfrm flipV="1">
                <a:off x="3305" y="2778"/>
                <a:ext cx="25" cy="71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165" name="Group 36"/>
          <p:cNvGrpSpPr>
            <a:grpSpLocks/>
          </p:cNvGrpSpPr>
          <p:nvPr/>
        </p:nvGrpSpPr>
        <p:grpSpPr bwMode="auto">
          <a:xfrm>
            <a:off x="2674843" y="2146201"/>
            <a:ext cx="2609850" cy="1914525"/>
            <a:chOff x="2088" y="1368"/>
            <a:chExt cx="1842" cy="1206"/>
          </a:xfrm>
        </p:grpSpPr>
        <p:sp>
          <p:nvSpPr>
            <p:cNvPr id="166" name="Rectangle 37"/>
            <p:cNvSpPr>
              <a:spLocks noChangeArrowheads="1"/>
            </p:cNvSpPr>
            <p:nvPr/>
          </p:nvSpPr>
          <p:spPr bwMode="auto">
            <a:xfrm>
              <a:off x="2658" y="1368"/>
              <a:ext cx="1050" cy="162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Verdana"/>
                </a:rPr>
                <a:t>-           </a:t>
              </a:r>
              <a:r>
                <a:rPr kumimoji="0" lang="en-GB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Verdana"/>
                </a:rPr>
                <a:t>+</a:t>
              </a:r>
              <a:endPara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</a:endParaRPr>
            </a:p>
          </p:txBody>
        </p:sp>
        <p:sp>
          <p:nvSpPr>
            <p:cNvPr id="167" name="Line 38"/>
            <p:cNvSpPr>
              <a:spLocks noChangeShapeType="1"/>
            </p:cNvSpPr>
            <p:nvPr/>
          </p:nvSpPr>
          <p:spPr bwMode="auto">
            <a:xfrm flipH="1">
              <a:off x="2088" y="1458"/>
              <a:ext cx="570" cy="0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8" name="Line 39"/>
            <p:cNvSpPr>
              <a:spLocks noChangeShapeType="1"/>
            </p:cNvSpPr>
            <p:nvPr/>
          </p:nvSpPr>
          <p:spPr bwMode="auto">
            <a:xfrm>
              <a:off x="2088" y="1458"/>
              <a:ext cx="0" cy="1116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9" name="Line 40"/>
            <p:cNvSpPr>
              <a:spLocks noChangeShapeType="1"/>
            </p:cNvSpPr>
            <p:nvPr/>
          </p:nvSpPr>
          <p:spPr bwMode="auto">
            <a:xfrm>
              <a:off x="2088" y="2574"/>
              <a:ext cx="540" cy="0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0" name="Line 41"/>
            <p:cNvSpPr>
              <a:spLocks noChangeShapeType="1"/>
            </p:cNvSpPr>
            <p:nvPr/>
          </p:nvSpPr>
          <p:spPr bwMode="auto">
            <a:xfrm>
              <a:off x="3708" y="1458"/>
              <a:ext cx="222" cy="0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1" name="Line 42"/>
            <p:cNvSpPr>
              <a:spLocks noChangeShapeType="1"/>
            </p:cNvSpPr>
            <p:nvPr/>
          </p:nvSpPr>
          <p:spPr bwMode="auto">
            <a:xfrm>
              <a:off x="3930" y="1458"/>
              <a:ext cx="0" cy="462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72" name="Rectangle 43"/>
          <p:cNvSpPr>
            <a:spLocks noChangeArrowheads="1"/>
          </p:cNvSpPr>
          <p:nvPr/>
        </p:nvSpPr>
        <p:spPr bwMode="auto">
          <a:xfrm>
            <a:off x="5810156" y="3936901"/>
            <a:ext cx="719137" cy="76200"/>
          </a:xfrm>
          <a:prstGeom prst="rect">
            <a:avLst/>
          </a:prstGeom>
          <a:solidFill>
            <a:sysClr val="window" lastClr="FFFFFF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73" name="AutoShape 44"/>
          <p:cNvSpPr>
            <a:spLocks noChangeArrowheads="1"/>
          </p:cNvSpPr>
          <p:nvPr/>
        </p:nvSpPr>
        <p:spPr bwMode="auto">
          <a:xfrm>
            <a:off x="5370418" y="3708301"/>
            <a:ext cx="1295400" cy="152400"/>
          </a:xfrm>
          <a:prstGeom prst="roundRect">
            <a:avLst>
              <a:gd name="adj" fmla="val 16667"/>
            </a:avLst>
          </a:prstGeom>
          <a:solidFill>
            <a:sysClr val="window" lastClr="FFFFFF"/>
          </a:solidFill>
          <a:ln w="9525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74" name="AutoShape 45"/>
          <p:cNvSpPr>
            <a:spLocks noChangeArrowheads="1"/>
          </p:cNvSpPr>
          <p:nvPr/>
        </p:nvSpPr>
        <p:spPr bwMode="auto">
          <a:xfrm>
            <a:off x="5370418" y="4775101"/>
            <a:ext cx="1295400" cy="152400"/>
          </a:xfrm>
          <a:prstGeom prst="roundRect">
            <a:avLst>
              <a:gd name="adj" fmla="val 16667"/>
            </a:avLst>
          </a:prstGeom>
          <a:solidFill>
            <a:sysClr val="window" lastClr="FFFFFF"/>
          </a:solidFill>
          <a:ln w="9525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75" name="Rectangle 46"/>
          <p:cNvSpPr>
            <a:spLocks noChangeArrowheads="1"/>
          </p:cNvSpPr>
          <p:nvPr/>
        </p:nvSpPr>
        <p:spPr bwMode="auto">
          <a:xfrm>
            <a:off x="5810156" y="4622701"/>
            <a:ext cx="719137" cy="76200"/>
          </a:xfrm>
          <a:prstGeom prst="rect">
            <a:avLst/>
          </a:prstGeom>
          <a:solidFill>
            <a:sysClr val="window" lastClr="FFFFFF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76" name="Rectangle 47"/>
          <p:cNvSpPr>
            <a:spLocks noChangeArrowheads="1"/>
          </p:cNvSpPr>
          <p:nvPr/>
        </p:nvSpPr>
        <p:spPr bwMode="auto">
          <a:xfrm>
            <a:off x="7356381" y="3011388"/>
            <a:ext cx="74612" cy="1077913"/>
          </a:xfrm>
          <a:prstGeom prst="rect">
            <a:avLst/>
          </a:prstGeom>
          <a:solidFill>
            <a:sysClr val="window" lastClr="FFFFFF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77" name="Rectangle 48"/>
          <p:cNvSpPr>
            <a:spLocks noChangeArrowheads="1"/>
          </p:cNvSpPr>
          <p:nvPr/>
        </p:nvSpPr>
        <p:spPr bwMode="auto">
          <a:xfrm>
            <a:off x="7351618" y="4546501"/>
            <a:ext cx="76200" cy="1066800"/>
          </a:xfrm>
          <a:prstGeom prst="rect">
            <a:avLst/>
          </a:prstGeom>
          <a:solidFill>
            <a:sysClr val="window" lastClr="FFFFFF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78" name="Text Box 49"/>
          <p:cNvSpPr txBox="1">
            <a:spLocks noChangeArrowheads="1"/>
          </p:cNvSpPr>
          <p:nvPr/>
        </p:nvSpPr>
        <p:spPr bwMode="auto">
          <a:xfrm>
            <a:off x="3611468" y="1730276"/>
            <a:ext cx="137890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</a:rPr>
              <a:t>ignition voltage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</a:endParaRPr>
          </a:p>
        </p:txBody>
      </p:sp>
      <p:grpSp>
        <p:nvGrpSpPr>
          <p:cNvPr id="179" name="Group 50"/>
          <p:cNvGrpSpPr>
            <a:grpSpLocks/>
          </p:cNvGrpSpPr>
          <p:nvPr/>
        </p:nvGrpSpPr>
        <p:grpSpPr bwMode="auto">
          <a:xfrm>
            <a:off x="5370418" y="3860701"/>
            <a:ext cx="152400" cy="914400"/>
            <a:chOff x="4032" y="2448"/>
            <a:chExt cx="96" cy="576"/>
          </a:xfrm>
        </p:grpSpPr>
        <p:grpSp>
          <p:nvGrpSpPr>
            <p:cNvPr id="180" name="Group 51"/>
            <p:cNvGrpSpPr>
              <a:grpSpLocks/>
            </p:cNvGrpSpPr>
            <p:nvPr/>
          </p:nvGrpSpPr>
          <p:grpSpPr bwMode="auto">
            <a:xfrm>
              <a:off x="4032" y="2448"/>
              <a:ext cx="96" cy="576"/>
              <a:chOff x="3984" y="2448"/>
              <a:chExt cx="96" cy="576"/>
            </a:xfrm>
          </p:grpSpPr>
          <p:sp>
            <p:nvSpPr>
              <p:cNvPr id="183" name="Rectangle 52"/>
              <p:cNvSpPr>
                <a:spLocks noChangeArrowheads="1"/>
              </p:cNvSpPr>
              <p:nvPr/>
            </p:nvSpPr>
            <p:spPr bwMode="auto">
              <a:xfrm>
                <a:off x="3984" y="2448"/>
                <a:ext cx="96" cy="144"/>
              </a:xfrm>
              <a:prstGeom prst="rect">
                <a:avLst/>
              </a:prstGeom>
              <a:solidFill>
                <a:srgbClr val="F07F09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84" name="Rectangle 53"/>
              <p:cNvSpPr>
                <a:spLocks noChangeArrowheads="1"/>
              </p:cNvSpPr>
              <p:nvPr/>
            </p:nvSpPr>
            <p:spPr bwMode="auto">
              <a:xfrm>
                <a:off x="3984" y="2880"/>
                <a:ext cx="96" cy="144"/>
              </a:xfrm>
              <a:prstGeom prst="rect">
                <a:avLst/>
              </a:prstGeom>
              <a:solidFill>
                <a:srgbClr val="F07F09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85" name="Line 54"/>
              <p:cNvSpPr>
                <a:spLocks noChangeShapeType="1"/>
              </p:cNvSpPr>
              <p:nvPr/>
            </p:nvSpPr>
            <p:spPr bwMode="auto">
              <a:xfrm flipH="1">
                <a:off x="3984" y="2880"/>
                <a:ext cx="96" cy="144"/>
              </a:xfrm>
              <a:prstGeom prst="line">
                <a:avLst/>
              </a:prstGeom>
              <a:noFill/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86" name="Line 55"/>
              <p:cNvSpPr>
                <a:spLocks noChangeShapeType="1"/>
              </p:cNvSpPr>
              <p:nvPr/>
            </p:nvSpPr>
            <p:spPr bwMode="auto">
              <a:xfrm>
                <a:off x="3984" y="2880"/>
                <a:ext cx="96" cy="144"/>
              </a:xfrm>
              <a:prstGeom prst="line">
                <a:avLst/>
              </a:prstGeom>
              <a:noFill/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181" name="Line 56"/>
            <p:cNvSpPr>
              <a:spLocks noChangeShapeType="1"/>
            </p:cNvSpPr>
            <p:nvPr/>
          </p:nvSpPr>
          <p:spPr bwMode="auto">
            <a:xfrm flipH="1">
              <a:off x="4032" y="2448"/>
              <a:ext cx="96" cy="144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2" name="Line 57"/>
            <p:cNvSpPr>
              <a:spLocks noChangeShapeType="1"/>
            </p:cNvSpPr>
            <p:nvPr/>
          </p:nvSpPr>
          <p:spPr bwMode="auto">
            <a:xfrm>
              <a:off x="4032" y="2448"/>
              <a:ext cx="96" cy="144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87" name="Group 58"/>
          <p:cNvGrpSpPr>
            <a:grpSpLocks/>
          </p:cNvGrpSpPr>
          <p:nvPr/>
        </p:nvGrpSpPr>
        <p:grpSpPr bwMode="auto">
          <a:xfrm>
            <a:off x="2779618" y="2793901"/>
            <a:ext cx="1524000" cy="3048000"/>
            <a:chOff x="3216" y="1920"/>
            <a:chExt cx="96" cy="1632"/>
          </a:xfrm>
        </p:grpSpPr>
        <p:sp>
          <p:nvSpPr>
            <p:cNvPr id="188" name="Rectangle 59"/>
            <p:cNvSpPr>
              <a:spLocks noChangeArrowheads="1"/>
            </p:cNvSpPr>
            <p:nvPr/>
          </p:nvSpPr>
          <p:spPr bwMode="auto">
            <a:xfrm>
              <a:off x="3216" y="1920"/>
              <a:ext cx="96" cy="144"/>
            </a:xfrm>
            <a:prstGeom prst="rect">
              <a:avLst/>
            </a:prstGeom>
            <a:solidFill>
              <a:srgbClr val="F07F09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9" name="Rectangle 60"/>
            <p:cNvSpPr>
              <a:spLocks noChangeArrowheads="1"/>
            </p:cNvSpPr>
            <p:nvPr/>
          </p:nvSpPr>
          <p:spPr bwMode="auto">
            <a:xfrm>
              <a:off x="3216" y="3408"/>
              <a:ext cx="96" cy="144"/>
            </a:xfrm>
            <a:prstGeom prst="rect">
              <a:avLst/>
            </a:prstGeom>
            <a:solidFill>
              <a:srgbClr val="F07F09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0" name="Line 61"/>
            <p:cNvSpPr>
              <a:spLocks noChangeShapeType="1"/>
            </p:cNvSpPr>
            <p:nvPr/>
          </p:nvSpPr>
          <p:spPr bwMode="auto">
            <a:xfrm flipH="1">
              <a:off x="3216" y="3408"/>
              <a:ext cx="96" cy="144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1" name="Line 62"/>
            <p:cNvSpPr>
              <a:spLocks noChangeShapeType="1"/>
            </p:cNvSpPr>
            <p:nvPr/>
          </p:nvSpPr>
          <p:spPr bwMode="auto">
            <a:xfrm>
              <a:off x="3216" y="3408"/>
              <a:ext cx="96" cy="144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2" name="Line 63"/>
            <p:cNvSpPr>
              <a:spLocks noChangeShapeType="1"/>
            </p:cNvSpPr>
            <p:nvPr/>
          </p:nvSpPr>
          <p:spPr bwMode="auto">
            <a:xfrm flipH="1">
              <a:off x="3216" y="1920"/>
              <a:ext cx="96" cy="144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3" name="Line 64"/>
            <p:cNvSpPr>
              <a:spLocks noChangeShapeType="1"/>
            </p:cNvSpPr>
            <p:nvPr/>
          </p:nvSpPr>
          <p:spPr bwMode="auto">
            <a:xfrm>
              <a:off x="3216" y="1920"/>
              <a:ext cx="96" cy="144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94" name="Group 65"/>
          <p:cNvGrpSpPr>
            <a:grpSpLocks/>
          </p:cNvGrpSpPr>
          <p:nvPr/>
        </p:nvGrpSpPr>
        <p:grpSpPr bwMode="auto">
          <a:xfrm flipV="1">
            <a:off x="3082831" y="3322538"/>
            <a:ext cx="1871662" cy="936625"/>
            <a:chOff x="2517" y="2795"/>
            <a:chExt cx="1179" cy="590"/>
          </a:xfrm>
        </p:grpSpPr>
        <p:grpSp>
          <p:nvGrpSpPr>
            <p:cNvPr id="195" name="Group 66"/>
            <p:cNvGrpSpPr>
              <a:grpSpLocks/>
            </p:cNvGrpSpPr>
            <p:nvPr/>
          </p:nvGrpSpPr>
          <p:grpSpPr bwMode="auto">
            <a:xfrm flipV="1">
              <a:off x="2517" y="2795"/>
              <a:ext cx="1179" cy="589"/>
              <a:chOff x="2517" y="2115"/>
              <a:chExt cx="1179" cy="589"/>
            </a:xfrm>
          </p:grpSpPr>
          <p:sp>
            <p:nvSpPr>
              <p:cNvPr id="197" name="Line 67"/>
              <p:cNvSpPr>
                <a:spLocks noChangeShapeType="1"/>
              </p:cNvSpPr>
              <p:nvPr/>
            </p:nvSpPr>
            <p:spPr bwMode="auto">
              <a:xfrm>
                <a:off x="2517" y="2296"/>
                <a:ext cx="68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98" name="Line 68"/>
              <p:cNvSpPr>
                <a:spLocks noChangeShapeType="1"/>
              </p:cNvSpPr>
              <p:nvPr/>
            </p:nvSpPr>
            <p:spPr bwMode="auto">
              <a:xfrm>
                <a:off x="3197" y="2296"/>
                <a:ext cx="317" cy="40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99" name="Line 69"/>
              <p:cNvSpPr>
                <a:spLocks noChangeShapeType="1"/>
              </p:cNvSpPr>
              <p:nvPr/>
            </p:nvSpPr>
            <p:spPr bwMode="auto">
              <a:xfrm>
                <a:off x="3514" y="2704"/>
                <a:ext cx="18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00" name="Line 70"/>
              <p:cNvSpPr>
                <a:spLocks noChangeShapeType="1"/>
              </p:cNvSpPr>
              <p:nvPr/>
            </p:nvSpPr>
            <p:spPr bwMode="auto">
              <a:xfrm flipH="1" flipV="1">
                <a:off x="3242" y="2115"/>
                <a:ext cx="454" cy="589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01" name="Line 71"/>
              <p:cNvSpPr>
                <a:spLocks noChangeShapeType="1"/>
              </p:cNvSpPr>
              <p:nvPr/>
            </p:nvSpPr>
            <p:spPr bwMode="auto">
              <a:xfrm flipH="1">
                <a:off x="2517" y="2115"/>
                <a:ext cx="725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196" name="Line 72"/>
            <p:cNvSpPr>
              <a:spLocks noChangeShapeType="1"/>
            </p:cNvSpPr>
            <p:nvPr/>
          </p:nvSpPr>
          <p:spPr bwMode="auto">
            <a:xfrm flipV="1">
              <a:off x="2517" y="3203"/>
              <a:ext cx="0" cy="18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202" name="Group 73"/>
          <p:cNvGrpSpPr>
            <a:grpSpLocks/>
          </p:cNvGrpSpPr>
          <p:nvPr/>
        </p:nvGrpSpPr>
        <p:grpSpPr bwMode="auto">
          <a:xfrm>
            <a:off x="3105056" y="3035201"/>
            <a:ext cx="2203450" cy="2576512"/>
            <a:chOff x="2652" y="2166"/>
            <a:chExt cx="1388" cy="1623"/>
          </a:xfrm>
        </p:grpSpPr>
        <p:grpSp>
          <p:nvGrpSpPr>
            <p:cNvPr id="203" name="Group 74"/>
            <p:cNvGrpSpPr>
              <a:grpSpLocks/>
            </p:cNvGrpSpPr>
            <p:nvPr/>
          </p:nvGrpSpPr>
          <p:grpSpPr bwMode="auto">
            <a:xfrm>
              <a:off x="2652" y="2166"/>
              <a:ext cx="1384" cy="788"/>
              <a:chOff x="2652" y="2166"/>
              <a:chExt cx="1384" cy="788"/>
            </a:xfrm>
          </p:grpSpPr>
          <p:sp>
            <p:nvSpPr>
              <p:cNvPr id="208" name="Freeform 75"/>
              <p:cNvSpPr>
                <a:spLocks/>
              </p:cNvSpPr>
              <p:nvPr/>
            </p:nvSpPr>
            <p:spPr bwMode="auto">
              <a:xfrm>
                <a:off x="2652" y="2166"/>
                <a:ext cx="1348" cy="738"/>
              </a:xfrm>
              <a:custGeom>
                <a:avLst/>
                <a:gdLst/>
                <a:ahLst/>
                <a:cxnLst>
                  <a:cxn ang="0">
                    <a:pos x="1347" y="0"/>
                  </a:cxn>
                  <a:cxn ang="0">
                    <a:pos x="1347" y="315"/>
                  </a:cxn>
                  <a:cxn ang="0">
                    <a:pos x="1347" y="483"/>
                  </a:cxn>
                  <a:cxn ang="0">
                    <a:pos x="1347" y="630"/>
                  </a:cxn>
                  <a:cxn ang="0">
                    <a:pos x="1341" y="657"/>
                  </a:cxn>
                  <a:cxn ang="0">
                    <a:pos x="1314" y="696"/>
                  </a:cxn>
                  <a:cxn ang="0">
                    <a:pos x="1245" y="732"/>
                  </a:cxn>
                  <a:cxn ang="0">
                    <a:pos x="1161" y="732"/>
                  </a:cxn>
                  <a:cxn ang="0">
                    <a:pos x="1092" y="708"/>
                  </a:cxn>
                  <a:cxn ang="0">
                    <a:pos x="1047" y="657"/>
                  </a:cxn>
                  <a:cxn ang="0">
                    <a:pos x="759" y="285"/>
                  </a:cxn>
                  <a:cxn ang="0">
                    <a:pos x="720" y="240"/>
                  </a:cxn>
                  <a:cxn ang="0">
                    <a:pos x="678" y="222"/>
                  </a:cxn>
                  <a:cxn ang="0">
                    <a:pos x="633" y="210"/>
                  </a:cxn>
                  <a:cxn ang="0">
                    <a:pos x="543" y="204"/>
                  </a:cxn>
                  <a:cxn ang="0">
                    <a:pos x="189" y="204"/>
                  </a:cxn>
                  <a:cxn ang="0">
                    <a:pos x="0" y="207"/>
                  </a:cxn>
                </a:cxnLst>
                <a:rect l="0" t="0" r="r" b="b"/>
                <a:pathLst>
                  <a:path w="1348" h="738">
                    <a:moveTo>
                      <a:pt x="1347" y="0"/>
                    </a:moveTo>
                    <a:cubicBezTo>
                      <a:pt x="1347" y="117"/>
                      <a:pt x="1347" y="235"/>
                      <a:pt x="1347" y="315"/>
                    </a:cubicBezTo>
                    <a:cubicBezTo>
                      <a:pt x="1347" y="395"/>
                      <a:pt x="1347" y="431"/>
                      <a:pt x="1347" y="483"/>
                    </a:cubicBezTo>
                    <a:cubicBezTo>
                      <a:pt x="1347" y="535"/>
                      <a:pt x="1348" y="601"/>
                      <a:pt x="1347" y="630"/>
                    </a:cubicBezTo>
                    <a:cubicBezTo>
                      <a:pt x="1346" y="659"/>
                      <a:pt x="1346" y="646"/>
                      <a:pt x="1341" y="657"/>
                    </a:cubicBezTo>
                    <a:cubicBezTo>
                      <a:pt x="1336" y="668"/>
                      <a:pt x="1330" y="684"/>
                      <a:pt x="1314" y="696"/>
                    </a:cubicBezTo>
                    <a:cubicBezTo>
                      <a:pt x="1298" y="708"/>
                      <a:pt x="1270" y="726"/>
                      <a:pt x="1245" y="732"/>
                    </a:cubicBezTo>
                    <a:cubicBezTo>
                      <a:pt x="1220" y="738"/>
                      <a:pt x="1186" y="736"/>
                      <a:pt x="1161" y="732"/>
                    </a:cubicBezTo>
                    <a:cubicBezTo>
                      <a:pt x="1136" y="728"/>
                      <a:pt x="1111" y="720"/>
                      <a:pt x="1092" y="708"/>
                    </a:cubicBezTo>
                    <a:cubicBezTo>
                      <a:pt x="1073" y="696"/>
                      <a:pt x="1102" y="727"/>
                      <a:pt x="1047" y="657"/>
                    </a:cubicBezTo>
                    <a:cubicBezTo>
                      <a:pt x="992" y="587"/>
                      <a:pt x="814" y="354"/>
                      <a:pt x="759" y="285"/>
                    </a:cubicBezTo>
                    <a:cubicBezTo>
                      <a:pt x="704" y="216"/>
                      <a:pt x="734" y="250"/>
                      <a:pt x="720" y="240"/>
                    </a:cubicBezTo>
                    <a:cubicBezTo>
                      <a:pt x="706" y="230"/>
                      <a:pt x="692" y="227"/>
                      <a:pt x="678" y="222"/>
                    </a:cubicBezTo>
                    <a:cubicBezTo>
                      <a:pt x="664" y="217"/>
                      <a:pt x="655" y="213"/>
                      <a:pt x="633" y="210"/>
                    </a:cubicBezTo>
                    <a:cubicBezTo>
                      <a:pt x="611" y="207"/>
                      <a:pt x="617" y="205"/>
                      <a:pt x="543" y="204"/>
                    </a:cubicBezTo>
                    <a:cubicBezTo>
                      <a:pt x="469" y="203"/>
                      <a:pt x="279" y="204"/>
                      <a:pt x="189" y="204"/>
                    </a:cubicBezTo>
                    <a:cubicBezTo>
                      <a:pt x="99" y="204"/>
                      <a:pt x="29" y="206"/>
                      <a:pt x="0" y="207"/>
                    </a:cubicBezTo>
                  </a:path>
                </a:pathLst>
              </a:custGeom>
              <a:noFill/>
              <a:ln w="9525" cap="flat" cmpd="sng">
                <a:solidFill>
                  <a:srgbClr val="F07F09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09" name="Freeform 76"/>
              <p:cNvSpPr>
                <a:spLocks/>
              </p:cNvSpPr>
              <p:nvPr/>
            </p:nvSpPr>
            <p:spPr bwMode="auto">
              <a:xfrm>
                <a:off x="2661" y="2166"/>
                <a:ext cx="1356" cy="769"/>
              </a:xfrm>
              <a:custGeom>
                <a:avLst/>
                <a:gdLst/>
                <a:ahLst/>
                <a:cxnLst>
                  <a:cxn ang="0">
                    <a:pos x="1356" y="0"/>
                  </a:cxn>
                  <a:cxn ang="0">
                    <a:pos x="1354" y="346"/>
                  </a:cxn>
                  <a:cxn ang="0">
                    <a:pos x="1354" y="514"/>
                  </a:cxn>
                  <a:cxn ang="0">
                    <a:pos x="1354" y="661"/>
                  </a:cxn>
                  <a:cxn ang="0">
                    <a:pos x="1348" y="688"/>
                  </a:cxn>
                  <a:cxn ang="0">
                    <a:pos x="1320" y="727"/>
                  </a:cxn>
                  <a:cxn ang="0">
                    <a:pos x="1249" y="763"/>
                  </a:cxn>
                  <a:cxn ang="0">
                    <a:pos x="1162" y="763"/>
                  </a:cxn>
                  <a:cxn ang="0">
                    <a:pos x="1090" y="739"/>
                  </a:cxn>
                  <a:cxn ang="0">
                    <a:pos x="1029" y="690"/>
                  </a:cxn>
                  <a:cxn ang="0">
                    <a:pos x="801" y="389"/>
                  </a:cxn>
                  <a:cxn ang="0">
                    <a:pos x="699" y="270"/>
                  </a:cxn>
                  <a:cxn ang="0">
                    <a:pos x="662" y="251"/>
                  </a:cxn>
                  <a:cxn ang="0">
                    <a:pos x="616" y="241"/>
                  </a:cxn>
                  <a:cxn ang="0">
                    <a:pos x="523" y="235"/>
                  </a:cxn>
                  <a:cxn ang="0">
                    <a:pos x="157" y="235"/>
                  </a:cxn>
                  <a:cxn ang="0">
                    <a:pos x="0" y="234"/>
                  </a:cxn>
                </a:cxnLst>
                <a:rect l="0" t="0" r="r" b="b"/>
                <a:pathLst>
                  <a:path w="1356" h="769">
                    <a:moveTo>
                      <a:pt x="1356" y="0"/>
                    </a:moveTo>
                    <a:cubicBezTo>
                      <a:pt x="1355" y="58"/>
                      <a:pt x="1354" y="260"/>
                      <a:pt x="1354" y="346"/>
                    </a:cubicBezTo>
                    <a:cubicBezTo>
                      <a:pt x="1354" y="432"/>
                      <a:pt x="1354" y="462"/>
                      <a:pt x="1354" y="514"/>
                    </a:cubicBezTo>
                    <a:cubicBezTo>
                      <a:pt x="1354" y="566"/>
                      <a:pt x="1355" y="632"/>
                      <a:pt x="1354" y="661"/>
                    </a:cubicBezTo>
                    <a:cubicBezTo>
                      <a:pt x="1353" y="690"/>
                      <a:pt x="1353" y="677"/>
                      <a:pt x="1348" y="688"/>
                    </a:cubicBezTo>
                    <a:cubicBezTo>
                      <a:pt x="1343" y="699"/>
                      <a:pt x="1336" y="715"/>
                      <a:pt x="1320" y="727"/>
                    </a:cubicBezTo>
                    <a:cubicBezTo>
                      <a:pt x="1303" y="739"/>
                      <a:pt x="1274" y="757"/>
                      <a:pt x="1249" y="763"/>
                    </a:cubicBezTo>
                    <a:cubicBezTo>
                      <a:pt x="1223" y="769"/>
                      <a:pt x="1188" y="767"/>
                      <a:pt x="1162" y="763"/>
                    </a:cubicBezTo>
                    <a:cubicBezTo>
                      <a:pt x="1136" y="759"/>
                      <a:pt x="1112" y="751"/>
                      <a:pt x="1090" y="739"/>
                    </a:cubicBezTo>
                    <a:cubicBezTo>
                      <a:pt x="1068" y="727"/>
                      <a:pt x="1077" y="748"/>
                      <a:pt x="1029" y="690"/>
                    </a:cubicBezTo>
                    <a:cubicBezTo>
                      <a:pt x="981" y="632"/>
                      <a:pt x="856" y="459"/>
                      <a:pt x="801" y="389"/>
                    </a:cubicBezTo>
                    <a:cubicBezTo>
                      <a:pt x="746" y="319"/>
                      <a:pt x="722" y="293"/>
                      <a:pt x="699" y="270"/>
                    </a:cubicBezTo>
                    <a:cubicBezTo>
                      <a:pt x="676" y="247"/>
                      <a:pt x="676" y="256"/>
                      <a:pt x="662" y="251"/>
                    </a:cubicBezTo>
                    <a:cubicBezTo>
                      <a:pt x="648" y="246"/>
                      <a:pt x="639" y="244"/>
                      <a:pt x="616" y="241"/>
                    </a:cubicBezTo>
                    <a:cubicBezTo>
                      <a:pt x="593" y="238"/>
                      <a:pt x="600" y="236"/>
                      <a:pt x="523" y="235"/>
                    </a:cubicBezTo>
                    <a:cubicBezTo>
                      <a:pt x="447" y="234"/>
                      <a:pt x="244" y="235"/>
                      <a:pt x="157" y="235"/>
                    </a:cubicBezTo>
                    <a:cubicBezTo>
                      <a:pt x="70" y="235"/>
                      <a:pt x="33" y="234"/>
                      <a:pt x="0" y="234"/>
                    </a:cubicBezTo>
                  </a:path>
                </a:pathLst>
              </a:custGeom>
              <a:noFill/>
              <a:ln w="9525" cap="flat" cmpd="sng">
                <a:solidFill>
                  <a:srgbClr val="F07F09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10" name="Freeform 77"/>
              <p:cNvSpPr>
                <a:spLocks/>
              </p:cNvSpPr>
              <p:nvPr/>
            </p:nvSpPr>
            <p:spPr bwMode="auto">
              <a:xfrm>
                <a:off x="2663" y="2170"/>
                <a:ext cx="1373" cy="784"/>
              </a:xfrm>
              <a:custGeom>
                <a:avLst/>
                <a:gdLst/>
                <a:ahLst/>
                <a:cxnLst>
                  <a:cxn ang="0">
                    <a:pos x="1373" y="0"/>
                  </a:cxn>
                  <a:cxn ang="0">
                    <a:pos x="1371" y="346"/>
                  </a:cxn>
                  <a:cxn ang="0">
                    <a:pos x="1371" y="514"/>
                  </a:cxn>
                  <a:cxn ang="0">
                    <a:pos x="1371" y="661"/>
                  </a:cxn>
                  <a:cxn ang="0">
                    <a:pos x="1360" y="701"/>
                  </a:cxn>
                  <a:cxn ang="0">
                    <a:pos x="1336" y="740"/>
                  </a:cxn>
                  <a:cxn ang="0">
                    <a:pos x="1264" y="776"/>
                  </a:cxn>
                  <a:cxn ang="0">
                    <a:pos x="1171" y="782"/>
                  </a:cxn>
                  <a:cxn ang="0">
                    <a:pos x="1087" y="764"/>
                  </a:cxn>
                  <a:cxn ang="0">
                    <a:pos x="1015" y="704"/>
                  </a:cxn>
                  <a:cxn ang="0">
                    <a:pos x="768" y="380"/>
                  </a:cxn>
                  <a:cxn ang="0">
                    <a:pos x="678" y="286"/>
                  </a:cxn>
                  <a:cxn ang="0">
                    <a:pos x="643" y="275"/>
                  </a:cxn>
                  <a:cxn ang="0">
                    <a:pos x="598" y="269"/>
                  </a:cxn>
                  <a:cxn ang="0">
                    <a:pos x="520" y="266"/>
                  </a:cxn>
                  <a:cxn ang="0">
                    <a:pos x="163" y="265"/>
                  </a:cxn>
                  <a:cxn ang="0">
                    <a:pos x="0" y="266"/>
                  </a:cxn>
                </a:cxnLst>
                <a:rect l="0" t="0" r="r" b="b"/>
                <a:pathLst>
                  <a:path w="1373" h="784">
                    <a:moveTo>
                      <a:pt x="1373" y="0"/>
                    </a:moveTo>
                    <a:cubicBezTo>
                      <a:pt x="1372" y="58"/>
                      <a:pt x="1371" y="260"/>
                      <a:pt x="1371" y="346"/>
                    </a:cubicBezTo>
                    <a:cubicBezTo>
                      <a:pt x="1371" y="432"/>
                      <a:pt x="1371" y="462"/>
                      <a:pt x="1371" y="514"/>
                    </a:cubicBezTo>
                    <a:cubicBezTo>
                      <a:pt x="1371" y="566"/>
                      <a:pt x="1373" y="630"/>
                      <a:pt x="1371" y="661"/>
                    </a:cubicBezTo>
                    <a:cubicBezTo>
                      <a:pt x="1369" y="692"/>
                      <a:pt x="1366" y="688"/>
                      <a:pt x="1360" y="701"/>
                    </a:cubicBezTo>
                    <a:cubicBezTo>
                      <a:pt x="1354" y="714"/>
                      <a:pt x="1352" y="728"/>
                      <a:pt x="1336" y="740"/>
                    </a:cubicBezTo>
                    <a:cubicBezTo>
                      <a:pt x="1320" y="752"/>
                      <a:pt x="1291" y="769"/>
                      <a:pt x="1264" y="776"/>
                    </a:cubicBezTo>
                    <a:cubicBezTo>
                      <a:pt x="1237" y="783"/>
                      <a:pt x="1200" y="784"/>
                      <a:pt x="1171" y="782"/>
                    </a:cubicBezTo>
                    <a:cubicBezTo>
                      <a:pt x="1142" y="780"/>
                      <a:pt x="1113" y="777"/>
                      <a:pt x="1087" y="764"/>
                    </a:cubicBezTo>
                    <a:cubicBezTo>
                      <a:pt x="1061" y="751"/>
                      <a:pt x="1068" y="768"/>
                      <a:pt x="1015" y="704"/>
                    </a:cubicBezTo>
                    <a:cubicBezTo>
                      <a:pt x="962" y="640"/>
                      <a:pt x="824" y="450"/>
                      <a:pt x="768" y="380"/>
                    </a:cubicBezTo>
                    <a:cubicBezTo>
                      <a:pt x="712" y="310"/>
                      <a:pt x="699" y="304"/>
                      <a:pt x="678" y="286"/>
                    </a:cubicBezTo>
                    <a:cubicBezTo>
                      <a:pt x="657" y="268"/>
                      <a:pt x="656" y="278"/>
                      <a:pt x="643" y="275"/>
                    </a:cubicBezTo>
                    <a:cubicBezTo>
                      <a:pt x="630" y="272"/>
                      <a:pt x="618" y="270"/>
                      <a:pt x="598" y="269"/>
                    </a:cubicBezTo>
                    <a:cubicBezTo>
                      <a:pt x="578" y="268"/>
                      <a:pt x="592" y="267"/>
                      <a:pt x="520" y="266"/>
                    </a:cubicBezTo>
                    <a:cubicBezTo>
                      <a:pt x="448" y="265"/>
                      <a:pt x="250" y="265"/>
                      <a:pt x="163" y="265"/>
                    </a:cubicBezTo>
                    <a:cubicBezTo>
                      <a:pt x="76" y="265"/>
                      <a:pt x="34" y="266"/>
                      <a:pt x="0" y="266"/>
                    </a:cubicBezTo>
                  </a:path>
                </a:pathLst>
              </a:custGeom>
              <a:noFill/>
              <a:ln w="9525" cap="flat" cmpd="sng">
                <a:solidFill>
                  <a:srgbClr val="F07F09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204" name="Group 78"/>
            <p:cNvGrpSpPr>
              <a:grpSpLocks/>
            </p:cNvGrpSpPr>
            <p:nvPr/>
          </p:nvGrpSpPr>
          <p:grpSpPr bwMode="auto">
            <a:xfrm flipV="1">
              <a:off x="2656" y="3001"/>
              <a:ext cx="1384" cy="788"/>
              <a:chOff x="2652" y="2166"/>
              <a:chExt cx="1384" cy="788"/>
            </a:xfrm>
          </p:grpSpPr>
          <p:sp>
            <p:nvSpPr>
              <p:cNvPr id="205" name="Freeform 79"/>
              <p:cNvSpPr>
                <a:spLocks/>
              </p:cNvSpPr>
              <p:nvPr/>
            </p:nvSpPr>
            <p:spPr bwMode="auto">
              <a:xfrm>
                <a:off x="2652" y="2166"/>
                <a:ext cx="1348" cy="738"/>
              </a:xfrm>
              <a:custGeom>
                <a:avLst/>
                <a:gdLst/>
                <a:ahLst/>
                <a:cxnLst>
                  <a:cxn ang="0">
                    <a:pos x="1347" y="0"/>
                  </a:cxn>
                  <a:cxn ang="0">
                    <a:pos x="1347" y="315"/>
                  </a:cxn>
                  <a:cxn ang="0">
                    <a:pos x="1347" y="483"/>
                  </a:cxn>
                  <a:cxn ang="0">
                    <a:pos x="1347" y="630"/>
                  </a:cxn>
                  <a:cxn ang="0">
                    <a:pos x="1341" y="657"/>
                  </a:cxn>
                  <a:cxn ang="0">
                    <a:pos x="1314" y="696"/>
                  </a:cxn>
                  <a:cxn ang="0">
                    <a:pos x="1245" y="732"/>
                  </a:cxn>
                  <a:cxn ang="0">
                    <a:pos x="1161" y="732"/>
                  </a:cxn>
                  <a:cxn ang="0">
                    <a:pos x="1092" y="708"/>
                  </a:cxn>
                  <a:cxn ang="0">
                    <a:pos x="1047" y="657"/>
                  </a:cxn>
                  <a:cxn ang="0">
                    <a:pos x="759" y="285"/>
                  </a:cxn>
                  <a:cxn ang="0">
                    <a:pos x="720" y="240"/>
                  </a:cxn>
                  <a:cxn ang="0">
                    <a:pos x="678" y="222"/>
                  </a:cxn>
                  <a:cxn ang="0">
                    <a:pos x="633" y="210"/>
                  </a:cxn>
                  <a:cxn ang="0">
                    <a:pos x="543" y="204"/>
                  </a:cxn>
                  <a:cxn ang="0">
                    <a:pos x="189" y="204"/>
                  </a:cxn>
                  <a:cxn ang="0">
                    <a:pos x="0" y="207"/>
                  </a:cxn>
                </a:cxnLst>
                <a:rect l="0" t="0" r="r" b="b"/>
                <a:pathLst>
                  <a:path w="1348" h="738">
                    <a:moveTo>
                      <a:pt x="1347" y="0"/>
                    </a:moveTo>
                    <a:cubicBezTo>
                      <a:pt x="1347" y="117"/>
                      <a:pt x="1347" y="235"/>
                      <a:pt x="1347" y="315"/>
                    </a:cubicBezTo>
                    <a:cubicBezTo>
                      <a:pt x="1347" y="395"/>
                      <a:pt x="1347" y="431"/>
                      <a:pt x="1347" y="483"/>
                    </a:cubicBezTo>
                    <a:cubicBezTo>
                      <a:pt x="1347" y="535"/>
                      <a:pt x="1348" y="601"/>
                      <a:pt x="1347" y="630"/>
                    </a:cubicBezTo>
                    <a:cubicBezTo>
                      <a:pt x="1346" y="659"/>
                      <a:pt x="1346" y="646"/>
                      <a:pt x="1341" y="657"/>
                    </a:cubicBezTo>
                    <a:cubicBezTo>
                      <a:pt x="1336" y="668"/>
                      <a:pt x="1330" y="684"/>
                      <a:pt x="1314" y="696"/>
                    </a:cubicBezTo>
                    <a:cubicBezTo>
                      <a:pt x="1298" y="708"/>
                      <a:pt x="1270" y="726"/>
                      <a:pt x="1245" y="732"/>
                    </a:cubicBezTo>
                    <a:cubicBezTo>
                      <a:pt x="1220" y="738"/>
                      <a:pt x="1186" y="736"/>
                      <a:pt x="1161" y="732"/>
                    </a:cubicBezTo>
                    <a:cubicBezTo>
                      <a:pt x="1136" y="728"/>
                      <a:pt x="1111" y="720"/>
                      <a:pt x="1092" y="708"/>
                    </a:cubicBezTo>
                    <a:cubicBezTo>
                      <a:pt x="1073" y="696"/>
                      <a:pt x="1102" y="727"/>
                      <a:pt x="1047" y="657"/>
                    </a:cubicBezTo>
                    <a:cubicBezTo>
                      <a:pt x="992" y="587"/>
                      <a:pt x="814" y="354"/>
                      <a:pt x="759" y="285"/>
                    </a:cubicBezTo>
                    <a:cubicBezTo>
                      <a:pt x="704" y="216"/>
                      <a:pt x="734" y="250"/>
                      <a:pt x="720" y="240"/>
                    </a:cubicBezTo>
                    <a:cubicBezTo>
                      <a:pt x="706" y="230"/>
                      <a:pt x="692" y="227"/>
                      <a:pt x="678" y="222"/>
                    </a:cubicBezTo>
                    <a:cubicBezTo>
                      <a:pt x="664" y="217"/>
                      <a:pt x="655" y="213"/>
                      <a:pt x="633" y="210"/>
                    </a:cubicBezTo>
                    <a:cubicBezTo>
                      <a:pt x="611" y="207"/>
                      <a:pt x="617" y="205"/>
                      <a:pt x="543" y="204"/>
                    </a:cubicBezTo>
                    <a:cubicBezTo>
                      <a:pt x="469" y="203"/>
                      <a:pt x="279" y="204"/>
                      <a:pt x="189" y="204"/>
                    </a:cubicBezTo>
                    <a:cubicBezTo>
                      <a:pt x="99" y="204"/>
                      <a:pt x="29" y="206"/>
                      <a:pt x="0" y="207"/>
                    </a:cubicBezTo>
                  </a:path>
                </a:pathLst>
              </a:custGeom>
              <a:noFill/>
              <a:ln w="9525" cap="flat" cmpd="sng">
                <a:solidFill>
                  <a:srgbClr val="F07F09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06" name="Freeform 80"/>
              <p:cNvSpPr>
                <a:spLocks/>
              </p:cNvSpPr>
              <p:nvPr/>
            </p:nvSpPr>
            <p:spPr bwMode="auto">
              <a:xfrm>
                <a:off x="2661" y="2166"/>
                <a:ext cx="1356" cy="769"/>
              </a:xfrm>
              <a:custGeom>
                <a:avLst/>
                <a:gdLst/>
                <a:ahLst/>
                <a:cxnLst>
                  <a:cxn ang="0">
                    <a:pos x="1356" y="0"/>
                  </a:cxn>
                  <a:cxn ang="0">
                    <a:pos x="1354" y="346"/>
                  </a:cxn>
                  <a:cxn ang="0">
                    <a:pos x="1354" y="514"/>
                  </a:cxn>
                  <a:cxn ang="0">
                    <a:pos x="1354" y="661"/>
                  </a:cxn>
                  <a:cxn ang="0">
                    <a:pos x="1348" y="688"/>
                  </a:cxn>
                  <a:cxn ang="0">
                    <a:pos x="1320" y="727"/>
                  </a:cxn>
                  <a:cxn ang="0">
                    <a:pos x="1249" y="763"/>
                  </a:cxn>
                  <a:cxn ang="0">
                    <a:pos x="1162" y="763"/>
                  </a:cxn>
                  <a:cxn ang="0">
                    <a:pos x="1090" y="739"/>
                  </a:cxn>
                  <a:cxn ang="0">
                    <a:pos x="1029" y="690"/>
                  </a:cxn>
                  <a:cxn ang="0">
                    <a:pos x="801" y="389"/>
                  </a:cxn>
                  <a:cxn ang="0">
                    <a:pos x="699" y="270"/>
                  </a:cxn>
                  <a:cxn ang="0">
                    <a:pos x="662" y="251"/>
                  </a:cxn>
                  <a:cxn ang="0">
                    <a:pos x="616" y="241"/>
                  </a:cxn>
                  <a:cxn ang="0">
                    <a:pos x="523" y="235"/>
                  </a:cxn>
                  <a:cxn ang="0">
                    <a:pos x="157" y="235"/>
                  </a:cxn>
                  <a:cxn ang="0">
                    <a:pos x="0" y="234"/>
                  </a:cxn>
                </a:cxnLst>
                <a:rect l="0" t="0" r="r" b="b"/>
                <a:pathLst>
                  <a:path w="1356" h="769">
                    <a:moveTo>
                      <a:pt x="1356" y="0"/>
                    </a:moveTo>
                    <a:cubicBezTo>
                      <a:pt x="1355" y="58"/>
                      <a:pt x="1354" y="260"/>
                      <a:pt x="1354" y="346"/>
                    </a:cubicBezTo>
                    <a:cubicBezTo>
                      <a:pt x="1354" y="432"/>
                      <a:pt x="1354" y="462"/>
                      <a:pt x="1354" y="514"/>
                    </a:cubicBezTo>
                    <a:cubicBezTo>
                      <a:pt x="1354" y="566"/>
                      <a:pt x="1355" y="632"/>
                      <a:pt x="1354" y="661"/>
                    </a:cubicBezTo>
                    <a:cubicBezTo>
                      <a:pt x="1353" y="690"/>
                      <a:pt x="1353" y="677"/>
                      <a:pt x="1348" y="688"/>
                    </a:cubicBezTo>
                    <a:cubicBezTo>
                      <a:pt x="1343" y="699"/>
                      <a:pt x="1336" y="715"/>
                      <a:pt x="1320" y="727"/>
                    </a:cubicBezTo>
                    <a:cubicBezTo>
                      <a:pt x="1303" y="739"/>
                      <a:pt x="1274" y="757"/>
                      <a:pt x="1249" y="763"/>
                    </a:cubicBezTo>
                    <a:cubicBezTo>
                      <a:pt x="1223" y="769"/>
                      <a:pt x="1188" y="767"/>
                      <a:pt x="1162" y="763"/>
                    </a:cubicBezTo>
                    <a:cubicBezTo>
                      <a:pt x="1136" y="759"/>
                      <a:pt x="1112" y="751"/>
                      <a:pt x="1090" y="739"/>
                    </a:cubicBezTo>
                    <a:cubicBezTo>
                      <a:pt x="1068" y="727"/>
                      <a:pt x="1077" y="748"/>
                      <a:pt x="1029" y="690"/>
                    </a:cubicBezTo>
                    <a:cubicBezTo>
                      <a:pt x="981" y="632"/>
                      <a:pt x="856" y="459"/>
                      <a:pt x="801" y="389"/>
                    </a:cubicBezTo>
                    <a:cubicBezTo>
                      <a:pt x="746" y="319"/>
                      <a:pt x="722" y="293"/>
                      <a:pt x="699" y="270"/>
                    </a:cubicBezTo>
                    <a:cubicBezTo>
                      <a:pt x="676" y="247"/>
                      <a:pt x="676" y="256"/>
                      <a:pt x="662" y="251"/>
                    </a:cubicBezTo>
                    <a:cubicBezTo>
                      <a:pt x="648" y="246"/>
                      <a:pt x="639" y="244"/>
                      <a:pt x="616" y="241"/>
                    </a:cubicBezTo>
                    <a:cubicBezTo>
                      <a:pt x="593" y="238"/>
                      <a:pt x="600" y="236"/>
                      <a:pt x="523" y="235"/>
                    </a:cubicBezTo>
                    <a:cubicBezTo>
                      <a:pt x="447" y="234"/>
                      <a:pt x="244" y="235"/>
                      <a:pt x="157" y="235"/>
                    </a:cubicBezTo>
                    <a:cubicBezTo>
                      <a:pt x="70" y="235"/>
                      <a:pt x="33" y="234"/>
                      <a:pt x="0" y="234"/>
                    </a:cubicBezTo>
                  </a:path>
                </a:pathLst>
              </a:custGeom>
              <a:noFill/>
              <a:ln w="9525" cap="flat" cmpd="sng">
                <a:solidFill>
                  <a:srgbClr val="F07F09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07" name="Freeform 81"/>
              <p:cNvSpPr>
                <a:spLocks/>
              </p:cNvSpPr>
              <p:nvPr/>
            </p:nvSpPr>
            <p:spPr bwMode="auto">
              <a:xfrm>
                <a:off x="2663" y="2170"/>
                <a:ext cx="1373" cy="784"/>
              </a:xfrm>
              <a:custGeom>
                <a:avLst/>
                <a:gdLst/>
                <a:ahLst/>
                <a:cxnLst>
                  <a:cxn ang="0">
                    <a:pos x="1373" y="0"/>
                  </a:cxn>
                  <a:cxn ang="0">
                    <a:pos x="1371" y="346"/>
                  </a:cxn>
                  <a:cxn ang="0">
                    <a:pos x="1371" y="514"/>
                  </a:cxn>
                  <a:cxn ang="0">
                    <a:pos x="1371" y="661"/>
                  </a:cxn>
                  <a:cxn ang="0">
                    <a:pos x="1360" y="701"/>
                  </a:cxn>
                  <a:cxn ang="0">
                    <a:pos x="1336" y="740"/>
                  </a:cxn>
                  <a:cxn ang="0">
                    <a:pos x="1264" y="776"/>
                  </a:cxn>
                  <a:cxn ang="0">
                    <a:pos x="1171" y="782"/>
                  </a:cxn>
                  <a:cxn ang="0">
                    <a:pos x="1087" y="764"/>
                  </a:cxn>
                  <a:cxn ang="0">
                    <a:pos x="1015" y="704"/>
                  </a:cxn>
                  <a:cxn ang="0">
                    <a:pos x="768" y="380"/>
                  </a:cxn>
                  <a:cxn ang="0">
                    <a:pos x="678" y="286"/>
                  </a:cxn>
                  <a:cxn ang="0">
                    <a:pos x="643" y="275"/>
                  </a:cxn>
                  <a:cxn ang="0">
                    <a:pos x="598" y="269"/>
                  </a:cxn>
                  <a:cxn ang="0">
                    <a:pos x="520" y="266"/>
                  </a:cxn>
                  <a:cxn ang="0">
                    <a:pos x="163" y="265"/>
                  </a:cxn>
                  <a:cxn ang="0">
                    <a:pos x="0" y="266"/>
                  </a:cxn>
                </a:cxnLst>
                <a:rect l="0" t="0" r="r" b="b"/>
                <a:pathLst>
                  <a:path w="1373" h="784">
                    <a:moveTo>
                      <a:pt x="1373" y="0"/>
                    </a:moveTo>
                    <a:cubicBezTo>
                      <a:pt x="1372" y="58"/>
                      <a:pt x="1371" y="260"/>
                      <a:pt x="1371" y="346"/>
                    </a:cubicBezTo>
                    <a:cubicBezTo>
                      <a:pt x="1371" y="432"/>
                      <a:pt x="1371" y="462"/>
                      <a:pt x="1371" y="514"/>
                    </a:cubicBezTo>
                    <a:cubicBezTo>
                      <a:pt x="1371" y="566"/>
                      <a:pt x="1373" y="630"/>
                      <a:pt x="1371" y="661"/>
                    </a:cubicBezTo>
                    <a:cubicBezTo>
                      <a:pt x="1369" y="692"/>
                      <a:pt x="1366" y="688"/>
                      <a:pt x="1360" y="701"/>
                    </a:cubicBezTo>
                    <a:cubicBezTo>
                      <a:pt x="1354" y="714"/>
                      <a:pt x="1352" y="728"/>
                      <a:pt x="1336" y="740"/>
                    </a:cubicBezTo>
                    <a:cubicBezTo>
                      <a:pt x="1320" y="752"/>
                      <a:pt x="1291" y="769"/>
                      <a:pt x="1264" y="776"/>
                    </a:cubicBezTo>
                    <a:cubicBezTo>
                      <a:pt x="1237" y="783"/>
                      <a:pt x="1200" y="784"/>
                      <a:pt x="1171" y="782"/>
                    </a:cubicBezTo>
                    <a:cubicBezTo>
                      <a:pt x="1142" y="780"/>
                      <a:pt x="1113" y="777"/>
                      <a:pt x="1087" y="764"/>
                    </a:cubicBezTo>
                    <a:cubicBezTo>
                      <a:pt x="1061" y="751"/>
                      <a:pt x="1068" y="768"/>
                      <a:pt x="1015" y="704"/>
                    </a:cubicBezTo>
                    <a:cubicBezTo>
                      <a:pt x="962" y="640"/>
                      <a:pt x="824" y="450"/>
                      <a:pt x="768" y="380"/>
                    </a:cubicBezTo>
                    <a:cubicBezTo>
                      <a:pt x="712" y="310"/>
                      <a:pt x="699" y="304"/>
                      <a:pt x="678" y="286"/>
                    </a:cubicBezTo>
                    <a:cubicBezTo>
                      <a:pt x="657" y="268"/>
                      <a:pt x="656" y="278"/>
                      <a:pt x="643" y="275"/>
                    </a:cubicBezTo>
                    <a:cubicBezTo>
                      <a:pt x="630" y="272"/>
                      <a:pt x="618" y="270"/>
                      <a:pt x="598" y="269"/>
                    </a:cubicBezTo>
                    <a:cubicBezTo>
                      <a:pt x="578" y="268"/>
                      <a:pt x="592" y="267"/>
                      <a:pt x="520" y="266"/>
                    </a:cubicBezTo>
                    <a:cubicBezTo>
                      <a:pt x="448" y="265"/>
                      <a:pt x="250" y="265"/>
                      <a:pt x="163" y="265"/>
                    </a:cubicBezTo>
                    <a:cubicBezTo>
                      <a:pt x="76" y="265"/>
                      <a:pt x="34" y="266"/>
                      <a:pt x="0" y="266"/>
                    </a:cubicBezTo>
                  </a:path>
                </a:pathLst>
              </a:custGeom>
              <a:noFill/>
              <a:ln w="9525" cap="flat" cmpd="sng">
                <a:solidFill>
                  <a:srgbClr val="F07F09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211" name="Group 82"/>
          <p:cNvGrpSpPr>
            <a:grpSpLocks/>
          </p:cNvGrpSpPr>
          <p:nvPr/>
        </p:nvGrpSpPr>
        <p:grpSpPr bwMode="auto">
          <a:xfrm>
            <a:off x="3579718" y="4001988"/>
            <a:ext cx="1127125" cy="658813"/>
            <a:chOff x="2951" y="2775"/>
            <a:chExt cx="710" cy="415"/>
          </a:xfrm>
        </p:grpSpPr>
        <p:grpSp>
          <p:nvGrpSpPr>
            <p:cNvPr id="212" name="Group 83"/>
            <p:cNvGrpSpPr>
              <a:grpSpLocks/>
            </p:cNvGrpSpPr>
            <p:nvPr/>
          </p:nvGrpSpPr>
          <p:grpSpPr bwMode="auto">
            <a:xfrm>
              <a:off x="2951" y="2775"/>
              <a:ext cx="706" cy="197"/>
              <a:chOff x="2951" y="2775"/>
              <a:chExt cx="706" cy="197"/>
            </a:xfrm>
          </p:grpSpPr>
          <p:sp>
            <p:nvSpPr>
              <p:cNvPr id="218" name="Freeform 84"/>
              <p:cNvSpPr>
                <a:spLocks/>
              </p:cNvSpPr>
              <p:nvPr/>
            </p:nvSpPr>
            <p:spPr bwMode="auto">
              <a:xfrm>
                <a:off x="3008" y="2824"/>
                <a:ext cx="645" cy="136"/>
              </a:xfrm>
              <a:custGeom>
                <a:avLst/>
                <a:gdLst/>
                <a:ahLst/>
                <a:cxnLst>
                  <a:cxn ang="0">
                    <a:pos x="645" y="136"/>
                  </a:cxn>
                  <a:cxn ang="0">
                    <a:pos x="607" y="134"/>
                  </a:cxn>
                  <a:cxn ang="0">
                    <a:pos x="561" y="127"/>
                  </a:cxn>
                  <a:cxn ang="0">
                    <a:pos x="495" y="106"/>
                  </a:cxn>
                  <a:cxn ang="0">
                    <a:pos x="409" y="67"/>
                  </a:cxn>
                  <a:cxn ang="0">
                    <a:pos x="321" y="34"/>
                  </a:cxn>
                  <a:cxn ang="0">
                    <a:pos x="211" y="5"/>
                  </a:cxn>
                  <a:cxn ang="0">
                    <a:pos x="130" y="4"/>
                  </a:cxn>
                  <a:cxn ang="0">
                    <a:pos x="40" y="7"/>
                  </a:cxn>
                  <a:cxn ang="0">
                    <a:pos x="0" y="19"/>
                  </a:cxn>
                </a:cxnLst>
                <a:rect l="0" t="0" r="r" b="b"/>
                <a:pathLst>
                  <a:path w="645" h="136">
                    <a:moveTo>
                      <a:pt x="645" y="136"/>
                    </a:moveTo>
                    <a:cubicBezTo>
                      <a:pt x="633" y="136"/>
                      <a:pt x="621" y="136"/>
                      <a:pt x="607" y="134"/>
                    </a:cubicBezTo>
                    <a:cubicBezTo>
                      <a:pt x="593" y="132"/>
                      <a:pt x="580" y="132"/>
                      <a:pt x="561" y="127"/>
                    </a:cubicBezTo>
                    <a:cubicBezTo>
                      <a:pt x="542" y="122"/>
                      <a:pt x="520" y="116"/>
                      <a:pt x="495" y="106"/>
                    </a:cubicBezTo>
                    <a:cubicBezTo>
                      <a:pt x="470" y="96"/>
                      <a:pt x="438" y="79"/>
                      <a:pt x="409" y="67"/>
                    </a:cubicBezTo>
                    <a:cubicBezTo>
                      <a:pt x="380" y="55"/>
                      <a:pt x="354" y="44"/>
                      <a:pt x="321" y="34"/>
                    </a:cubicBezTo>
                    <a:cubicBezTo>
                      <a:pt x="288" y="24"/>
                      <a:pt x="243" y="10"/>
                      <a:pt x="211" y="5"/>
                    </a:cubicBezTo>
                    <a:cubicBezTo>
                      <a:pt x="179" y="0"/>
                      <a:pt x="158" y="4"/>
                      <a:pt x="130" y="4"/>
                    </a:cubicBezTo>
                    <a:cubicBezTo>
                      <a:pt x="102" y="4"/>
                      <a:pt x="62" y="4"/>
                      <a:pt x="40" y="7"/>
                    </a:cubicBezTo>
                    <a:cubicBezTo>
                      <a:pt x="18" y="10"/>
                      <a:pt x="7" y="17"/>
                      <a:pt x="0" y="19"/>
                    </a:cubicBezTo>
                  </a:path>
                </a:pathLst>
              </a:custGeom>
              <a:noFill/>
              <a:ln w="3175" cap="flat" cmpd="sng">
                <a:solidFill>
                  <a:srgbClr val="0000FF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19" name="Freeform 85"/>
              <p:cNvSpPr>
                <a:spLocks/>
              </p:cNvSpPr>
              <p:nvPr/>
            </p:nvSpPr>
            <p:spPr bwMode="auto">
              <a:xfrm>
                <a:off x="2951" y="2775"/>
                <a:ext cx="706" cy="173"/>
              </a:xfrm>
              <a:custGeom>
                <a:avLst/>
                <a:gdLst/>
                <a:ahLst/>
                <a:cxnLst>
                  <a:cxn ang="0">
                    <a:pos x="706" y="173"/>
                  </a:cxn>
                  <a:cxn ang="0">
                    <a:pos x="664" y="171"/>
                  </a:cxn>
                  <a:cxn ang="0">
                    <a:pos x="624" y="161"/>
                  </a:cxn>
                  <a:cxn ang="0">
                    <a:pos x="561" y="135"/>
                  </a:cxn>
                  <a:cxn ang="0">
                    <a:pos x="474" y="87"/>
                  </a:cxn>
                  <a:cxn ang="0">
                    <a:pos x="397" y="48"/>
                  </a:cxn>
                  <a:cxn ang="0">
                    <a:pos x="309" y="20"/>
                  </a:cxn>
                  <a:cxn ang="0">
                    <a:pos x="198" y="2"/>
                  </a:cxn>
                  <a:cxn ang="0">
                    <a:pos x="78" y="5"/>
                  </a:cxn>
                  <a:cxn ang="0">
                    <a:pos x="0" y="33"/>
                  </a:cxn>
                </a:cxnLst>
                <a:rect l="0" t="0" r="r" b="b"/>
                <a:pathLst>
                  <a:path w="706" h="173">
                    <a:moveTo>
                      <a:pt x="706" y="173"/>
                    </a:moveTo>
                    <a:cubicBezTo>
                      <a:pt x="692" y="173"/>
                      <a:pt x="678" y="173"/>
                      <a:pt x="664" y="171"/>
                    </a:cubicBezTo>
                    <a:cubicBezTo>
                      <a:pt x="650" y="169"/>
                      <a:pt x="641" y="167"/>
                      <a:pt x="624" y="161"/>
                    </a:cubicBezTo>
                    <a:cubicBezTo>
                      <a:pt x="607" y="155"/>
                      <a:pt x="586" y="147"/>
                      <a:pt x="561" y="135"/>
                    </a:cubicBezTo>
                    <a:cubicBezTo>
                      <a:pt x="536" y="123"/>
                      <a:pt x="501" y="101"/>
                      <a:pt x="474" y="87"/>
                    </a:cubicBezTo>
                    <a:cubicBezTo>
                      <a:pt x="447" y="73"/>
                      <a:pt x="424" y="59"/>
                      <a:pt x="397" y="48"/>
                    </a:cubicBezTo>
                    <a:cubicBezTo>
                      <a:pt x="370" y="37"/>
                      <a:pt x="342" y="28"/>
                      <a:pt x="309" y="20"/>
                    </a:cubicBezTo>
                    <a:cubicBezTo>
                      <a:pt x="276" y="12"/>
                      <a:pt x="236" y="4"/>
                      <a:pt x="198" y="2"/>
                    </a:cubicBezTo>
                    <a:cubicBezTo>
                      <a:pt x="160" y="0"/>
                      <a:pt x="111" y="0"/>
                      <a:pt x="78" y="5"/>
                    </a:cubicBezTo>
                    <a:cubicBezTo>
                      <a:pt x="45" y="10"/>
                      <a:pt x="22" y="21"/>
                      <a:pt x="0" y="33"/>
                    </a:cubicBezTo>
                  </a:path>
                </a:pathLst>
              </a:custGeom>
              <a:noFill/>
              <a:ln w="3175" cap="flat" cmpd="sng">
                <a:solidFill>
                  <a:srgbClr val="0000FF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20" name="Freeform 86"/>
              <p:cNvSpPr>
                <a:spLocks/>
              </p:cNvSpPr>
              <p:nvPr/>
            </p:nvSpPr>
            <p:spPr bwMode="auto">
              <a:xfrm>
                <a:off x="3041" y="2883"/>
                <a:ext cx="609" cy="89"/>
              </a:xfrm>
              <a:custGeom>
                <a:avLst/>
                <a:gdLst/>
                <a:ahLst/>
                <a:cxnLst>
                  <a:cxn ang="0">
                    <a:pos x="609" y="89"/>
                  </a:cxn>
                  <a:cxn ang="0">
                    <a:pos x="540" y="86"/>
                  </a:cxn>
                  <a:cxn ang="0">
                    <a:pos x="459" y="73"/>
                  </a:cxn>
                  <a:cxn ang="0">
                    <a:pos x="372" y="43"/>
                  </a:cxn>
                  <a:cxn ang="0">
                    <a:pos x="255" y="16"/>
                  </a:cxn>
                  <a:cxn ang="0">
                    <a:pos x="134" y="1"/>
                  </a:cxn>
                  <a:cxn ang="0">
                    <a:pos x="45" y="8"/>
                  </a:cxn>
                  <a:cxn ang="0">
                    <a:pos x="0" y="20"/>
                  </a:cxn>
                </a:cxnLst>
                <a:rect l="0" t="0" r="r" b="b"/>
                <a:pathLst>
                  <a:path w="609" h="89">
                    <a:moveTo>
                      <a:pt x="609" y="89"/>
                    </a:moveTo>
                    <a:cubicBezTo>
                      <a:pt x="587" y="89"/>
                      <a:pt x="565" y="89"/>
                      <a:pt x="540" y="86"/>
                    </a:cubicBezTo>
                    <a:cubicBezTo>
                      <a:pt x="515" y="83"/>
                      <a:pt x="487" y="80"/>
                      <a:pt x="459" y="73"/>
                    </a:cubicBezTo>
                    <a:cubicBezTo>
                      <a:pt x="431" y="66"/>
                      <a:pt x="406" y="52"/>
                      <a:pt x="372" y="43"/>
                    </a:cubicBezTo>
                    <a:cubicBezTo>
                      <a:pt x="338" y="34"/>
                      <a:pt x="295" y="23"/>
                      <a:pt x="255" y="16"/>
                    </a:cubicBezTo>
                    <a:cubicBezTo>
                      <a:pt x="215" y="9"/>
                      <a:pt x="169" y="2"/>
                      <a:pt x="134" y="1"/>
                    </a:cubicBezTo>
                    <a:cubicBezTo>
                      <a:pt x="99" y="0"/>
                      <a:pt x="67" y="5"/>
                      <a:pt x="45" y="8"/>
                    </a:cubicBezTo>
                    <a:cubicBezTo>
                      <a:pt x="23" y="11"/>
                      <a:pt x="9" y="18"/>
                      <a:pt x="0" y="20"/>
                    </a:cubicBezTo>
                  </a:path>
                </a:pathLst>
              </a:custGeom>
              <a:noFill/>
              <a:ln w="3175" cap="flat" cmpd="sng">
                <a:solidFill>
                  <a:srgbClr val="0000FF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213" name="Line 87"/>
            <p:cNvSpPr>
              <a:spLocks noChangeShapeType="1"/>
            </p:cNvSpPr>
            <p:nvPr/>
          </p:nvSpPr>
          <p:spPr bwMode="auto">
            <a:xfrm flipH="1">
              <a:off x="3071" y="2984"/>
              <a:ext cx="577" cy="0"/>
            </a:xfrm>
            <a:prstGeom prst="line">
              <a:avLst/>
            </a:prstGeom>
            <a:noFill/>
            <a:ln w="3175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214" name="Group 88"/>
            <p:cNvGrpSpPr>
              <a:grpSpLocks/>
            </p:cNvGrpSpPr>
            <p:nvPr/>
          </p:nvGrpSpPr>
          <p:grpSpPr bwMode="auto">
            <a:xfrm flipV="1">
              <a:off x="2955" y="2993"/>
              <a:ext cx="706" cy="197"/>
              <a:chOff x="2951" y="2775"/>
              <a:chExt cx="706" cy="197"/>
            </a:xfrm>
          </p:grpSpPr>
          <p:sp>
            <p:nvSpPr>
              <p:cNvPr id="215" name="Freeform 89"/>
              <p:cNvSpPr>
                <a:spLocks/>
              </p:cNvSpPr>
              <p:nvPr/>
            </p:nvSpPr>
            <p:spPr bwMode="auto">
              <a:xfrm>
                <a:off x="3008" y="2824"/>
                <a:ext cx="645" cy="136"/>
              </a:xfrm>
              <a:custGeom>
                <a:avLst/>
                <a:gdLst/>
                <a:ahLst/>
                <a:cxnLst>
                  <a:cxn ang="0">
                    <a:pos x="645" y="136"/>
                  </a:cxn>
                  <a:cxn ang="0">
                    <a:pos x="607" y="134"/>
                  </a:cxn>
                  <a:cxn ang="0">
                    <a:pos x="561" y="127"/>
                  </a:cxn>
                  <a:cxn ang="0">
                    <a:pos x="495" y="106"/>
                  </a:cxn>
                  <a:cxn ang="0">
                    <a:pos x="409" y="67"/>
                  </a:cxn>
                  <a:cxn ang="0">
                    <a:pos x="321" y="34"/>
                  </a:cxn>
                  <a:cxn ang="0">
                    <a:pos x="211" y="5"/>
                  </a:cxn>
                  <a:cxn ang="0">
                    <a:pos x="130" y="4"/>
                  </a:cxn>
                  <a:cxn ang="0">
                    <a:pos x="40" y="7"/>
                  </a:cxn>
                  <a:cxn ang="0">
                    <a:pos x="0" y="19"/>
                  </a:cxn>
                </a:cxnLst>
                <a:rect l="0" t="0" r="r" b="b"/>
                <a:pathLst>
                  <a:path w="645" h="136">
                    <a:moveTo>
                      <a:pt x="645" y="136"/>
                    </a:moveTo>
                    <a:cubicBezTo>
                      <a:pt x="633" y="136"/>
                      <a:pt x="621" y="136"/>
                      <a:pt x="607" y="134"/>
                    </a:cubicBezTo>
                    <a:cubicBezTo>
                      <a:pt x="593" y="132"/>
                      <a:pt x="580" y="132"/>
                      <a:pt x="561" y="127"/>
                    </a:cubicBezTo>
                    <a:cubicBezTo>
                      <a:pt x="542" y="122"/>
                      <a:pt x="520" y="116"/>
                      <a:pt x="495" y="106"/>
                    </a:cubicBezTo>
                    <a:cubicBezTo>
                      <a:pt x="470" y="96"/>
                      <a:pt x="438" y="79"/>
                      <a:pt x="409" y="67"/>
                    </a:cubicBezTo>
                    <a:cubicBezTo>
                      <a:pt x="380" y="55"/>
                      <a:pt x="354" y="44"/>
                      <a:pt x="321" y="34"/>
                    </a:cubicBezTo>
                    <a:cubicBezTo>
                      <a:pt x="288" y="24"/>
                      <a:pt x="243" y="10"/>
                      <a:pt x="211" y="5"/>
                    </a:cubicBezTo>
                    <a:cubicBezTo>
                      <a:pt x="179" y="0"/>
                      <a:pt x="158" y="4"/>
                      <a:pt x="130" y="4"/>
                    </a:cubicBezTo>
                    <a:cubicBezTo>
                      <a:pt x="102" y="4"/>
                      <a:pt x="62" y="4"/>
                      <a:pt x="40" y="7"/>
                    </a:cubicBezTo>
                    <a:cubicBezTo>
                      <a:pt x="18" y="10"/>
                      <a:pt x="7" y="17"/>
                      <a:pt x="0" y="19"/>
                    </a:cubicBezTo>
                  </a:path>
                </a:pathLst>
              </a:custGeom>
              <a:noFill/>
              <a:ln w="3175" cap="flat" cmpd="sng">
                <a:solidFill>
                  <a:srgbClr val="0000FF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16" name="Freeform 90"/>
              <p:cNvSpPr>
                <a:spLocks/>
              </p:cNvSpPr>
              <p:nvPr/>
            </p:nvSpPr>
            <p:spPr bwMode="auto">
              <a:xfrm>
                <a:off x="2951" y="2775"/>
                <a:ext cx="706" cy="173"/>
              </a:xfrm>
              <a:custGeom>
                <a:avLst/>
                <a:gdLst/>
                <a:ahLst/>
                <a:cxnLst>
                  <a:cxn ang="0">
                    <a:pos x="706" y="173"/>
                  </a:cxn>
                  <a:cxn ang="0">
                    <a:pos x="664" y="171"/>
                  </a:cxn>
                  <a:cxn ang="0">
                    <a:pos x="624" y="161"/>
                  </a:cxn>
                  <a:cxn ang="0">
                    <a:pos x="561" y="135"/>
                  </a:cxn>
                  <a:cxn ang="0">
                    <a:pos x="474" y="87"/>
                  </a:cxn>
                  <a:cxn ang="0">
                    <a:pos x="397" y="48"/>
                  </a:cxn>
                  <a:cxn ang="0">
                    <a:pos x="309" y="20"/>
                  </a:cxn>
                  <a:cxn ang="0">
                    <a:pos x="198" y="2"/>
                  </a:cxn>
                  <a:cxn ang="0">
                    <a:pos x="78" y="5"/>
                  </a:cxn>
                  <a:cxn ang="0">
                    <a:pos x="0" y="33"/>
                  </a:cxn>
                </a:cxnLst>
                <a:rect l="0" t="0" r="r" b="b"/>
                <a:pathLst>
                  <a:path w="706" h="173">
                    <a:moveTo>
                      <a:pt x="706" y="173"/>
                    </a:moveTo>
                    <a:cubicBezTo>
                      <a:pt x="692" y="173"/>
                      <a:pt x="678" y="173"/>
                      <a:pt x="664" y="171"/>
                    </a:cubicBezTo>
                    <a:cubicBezTo>
                      <a:pt x="650" y="169"/>
                      <a:pt x="641" y="167"/>
                      <a:pt x="624" y="161"/>
                    </a:cubicBezTo>
                    <a:cubicBezTo>
                      <a:pt x="607" y="155"/>
                      <a:pt x="586" y="147"/>
                      <a:pt x="561" y="135"/>
                    </a:cubicBezTo>
                    <a:cubicBezTo>
                      <a:pt x="536" y="123"/>
                      <a:pt x="501" y="101"/>
                      <a:pt x="474" y="87"/>
                    </a:cubicBezTo>
                    <a:cubicBezTo>
                      <a:pt x="447" y="73"/>
                      <a:pt x="424" y="59"/>
                      <a:pt x="397" y="48"/>
                    </a:cubicBezTo>
                    <a:cubicBezTo>
                      <a:pt x="370" y="37"/>
                      <a:pt x="342" y="28"/>
                      <a:pt x="309" y="20"/>
                    </a:cubicBezTo>
                    <a:cubicBezTo>
                      <a:pt x="276" y="12"/>
                      <a:pt x="236" y="4"/>
                      <a:pt x="198" y="2"/>
                    </a:cubicBezTo>
                    <a:cubicBezTo>
                      <a:pt x="160" y="0"/>
                      <a:pt x="111" y="0"/>
                      <a:pt x="78" y="5"/>
                    </a:cubicBezTo>
                    <a:cubicBezTo>
                      <a:pt x="45" y="10"/>
                      <a:pt x="22" y="21"/>
                      <a:pt x="0" y="33"/>
                    </a:cubicBezTo>
                  </a:path>
                </a:pathLst>
              </a:custGeom>
              <a:noFill/>
              <a:ln w="3175" cap="flat" cmpd="sng">
                <a:solidFill>
                  <a:srgbClr val="0000FF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17" name="Freeform 91"/>
              <p:cNvSpPr>
                <a:spLocks/>
              </p:cNvSpPr>
              <p:nvPr/>
            </p:nvSpPr>
            <p:spPr bwMode="auto">
              <a:xfrm>
                <a:off x="3041" y="2883"/>
                <a:ext cx="609" cy="89"/>
              </a:xfrm>
              <a:custGeom>
                <a:avLst/>
                <a:gdLst/>
                <a:ahLst/>
                <a:cxnLst>
                  <a:cxn ang="0">
                    <a:pos x="609" y="89"/>
                  </a:cxn>
                  <a:cxn ang="0">
                    <a:pos x="540" y="86"/>
                  </a:cxn>
                  <a:cxn ang="0">
                    <a:pos x="459" y="73"/>
                  </a:cxn>
                  <a:cxn ang="0">
                    <a:pos x="372" y="43"/>
                  </a:cxn>
                  <a:cxn ang="0">
                    <a:pos x="255" y="16"/>
                  </a:cxn>
                  <a:cxn ang="0">
                    <a:pos x="134" y="1"/>
                  </a:cxn>
                  <a:cxn ang="0">
                    <a:pos x="45" y="8"/>
                  </a:cxn>
                  <a:cxn ang="0">
                    <a:pos x="0" y="20"/>
                  </a:cxn>
                </a:cxnLst>
                <a:rect l="0" t="0" r="r" b="b"/>
                <a:pathLst>
                  <a:path w="609" h="89">
                    <a:moveTo>
                      <a:pt x="609" y="89"/>
                    </a:moveTo>
                    <a:cubicBezTo>
                      <a:pt x="587" y="89"/>
                      <a:pt x="565" y="89"/>
                      <a:pt x="540" y="86"/>
                    </a:cubicBezTo>
                    <a:cubicBezTo>
                      <a:pt x="515" y="83"/>
                      <a:pt x="487" y="80"/>
                      <a:pt x="459" y="73"/>
                    </a:cubicBezTo>
                    <a:cubicBezTo>
                      <a:pt x="431" y="66"/>
                      <a:pt x="406" y="52"/>
                      <a:pt x="372" y="43"/>
                    </a:cubicBezTo>
                    <a:cubicBezTo>
                      <a:pt x="338" y="34"/>
                      <a:pt x="295" y="23"/>
                      <a:pt x="255" y="16"/>
                    </a:cubicBezTo>
                    <a:cubicBezTo>
                      <a:pt x="215" y="9"/>
                      <a:pt x="169" y="2"/>
                      <a:pt x="134" y="1"/>
                    </a:cubicBezTo>
                    <a:cubicBezTo>
                      <a:pt x="99" y="0"/>
                      <a:pt x="67" y="5"/>
                      <a:pt x="45" y="8"/>
                    </a:cubicBezTo>
                    <a:cubicBezTo>
                      <a:pt x="23" y="11"/>
                      <a:pt x="9" y="18"/>
                      <a:pt x="0" y="20"/>
                    </a:cubicBezTo>
                  </a:path>
                </a:pathLst>
              </a:custGeom>
              <a:noFill/>
              <a:ln w="3175" cap="flat" cmpd="sng">
                <a:solidFill>
                  <a:srgbClr val="0000FF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221" name="Group 92"/>
          <p:cNvGrpSpPr>
            <a:grpSpLocks/>
          </p:cNvGrpSpPr>
          <p:nvPr/>
        </p:nvGrpSpPr>
        <p:grpSpPr bwMode="auto">
          <a:xfrm>
            <a:off x="731744" y="4051201"/>
            <a:ext cx="3030538" cy="577850"/>
            <a:chOff x="1157" y="2806"/>
            <a:chExt cx="1909" cy="364"/>
          </a:xfrm>
        </p:grpSpPr>
        <p:grpSp>
          <p:nvGrpSpPr>
            <p:cNvPr id="222" name="Group 93"/>
            <p:cNvGrpSpPr>
              <a:grpSpLocks/>
            </p:cNvGrpSpPr>
            <p:nvPr/>
          </p:nvGrpSpPr>
          <p:grpSpPr bwMode="auto">
            <a:xfrm>
              <a:off x="2657" y="2806"/>
              <a:ext cx="409" cy="364"/>
              <a:chOff x="3968" y="2296"/>
              <a:chExt cx="409" cy="364"/>
            </a:xfrm>
          </p:grpSpPr>
          <p:sp>
            <p:nvSpPr>
              <p:cNvPr id="228" name="Arc 94"/>
              <p:cNvSpPr>
                <a:spLocks/>
              </p:cNvSpPr>
              <p:nvPr/>
            </p:nvSpPr>
            <p:spPr bwMode="auto">
              <a:xfrm>
                <a:off x="4195" y="2296"/>
                <a:ext cx="182" cy="182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29" name="Arc 95"/>
              <p:cNvSpPr>
                <a:spLocks/>
              </p:cNvSpPr>
              <p:nvPr/>
            </p:nvSpPr>
            <p:spPr bwMode="auto">
              <a:xfrm flipV="1">
                <a:off x="4195" y="2478"/>
                <a:ext cx="182" cy="182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30" name="Line 96"/>
              <p:cNvSpPr>
                <a:spLocks noChangeShapeType="1"/>
              </p:cNvSpPr>
              <p:nvPr/>
            </p:nvSpPr>
            <p:spPr bwMode="auto">
              <a:xfrm flipH="1">
                <a:off x="3968" y="2296"/>
                <a:ext cx="227" cy="0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31" name="Line 97"/>
              <p:cNvSpPr>
                <a:spLocks noChangeShapeType="1"/>
              </p:cNvSpPr>
              <p:nvPr/>
            </p:nvSpPr>
            <p:spPr bwMode="auto">
              <a:xfrm flipH="1">
                <a:off x="3968" y="2659"/>
                <a:ext cx="227" cy="0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223" name="Text Box 98"/>
            <p:cNvSpPr txBox="1">
              <a:spLocks noChangeArrowheads="1"/>
            </p:cNvSpPr>
            <p:nvPr/>
          </p:nvSpPr>
          <p:spPr bwMode="auto">
            <a:xfrm>
              <a:off x="1157" y="2889"/>
              <a:ext cx="1443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rPr>
                <a:t>thermionic cathode</a:t>
              </a: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224" name="Line 99"/>
            <p:cNvSpPr>
              <a:spLocks noChangeShapeType="1"/>
            </p:cNvSpPr>
            <p:nvPr/>
          </p:nvSpPr>
          <p:spPr bwMode="auto">
            <a:xfrm>
              <a:off x="2666" y="2810"/>
              <a:ext cx="0" cy="114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5" name="Line 100"/>
            <p:cNvSpPr>
              <a:spLocks noChangeShapeType="1"/>
            </p:cNvSpPr>
            <p:nvPr/>
          </p:nvSpPr>
          <p:spPr bwMode="auto">
            <a:xfrm>
              <a:off x="2664" y="3048"/>
              <a:ext cx="0" cy="114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6" name="Line 101"/>
            <p:cNvSpPr>
              <a:spLocks noChangeShapeType="1"/>
            </p:cNvSpPr>
            <p:nvPr/>
          </p:nvSpPr>
          <p:spPr bwMode="auto">
            <a:xfrm rot="-5400000">
              <a:off x="2608" y="2998"/>
              <a:ext cx="0" cy="114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7" name="Line 102"/>
            <p:cNvSpPr>
              <a:spLocks noChangeShapeType="1"/>
            </p:cNvSpPr>
            <p:nvPr/>
          </p:nvSpPr>
          <p:spPr bwMode="auto">
            <a:xfrm rot="-5400000">
              <a:off x="2610" y="2862"/>
              <a:ext cx="0" cy="114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232" name="Picture 1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13181" y="4944656"/>
            <a:ext cx="957262" cy="865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233" name="Rectangle 104"/>
          <p:cNvSpPr>
            <a:spLocks noChangeArrowheads="1"/>
          </p:cNvSpPr>
          <p:nvPr/>
        </p:nvSpPr>
        <p:spPr bwMode="auto">
          <a:xfrm>
            <a:off x="5570443" y="1873121"/>
            <a:ext cx="1655763" cy="400110"/>
          </a:xfrm>
          <a:prstGeom prst="rect">
            <a:avLst/>
          </a:prstGeom>
          <a:solidFill>
            <a:srgbClr val="B26B02"/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+          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-</a:t>
            </a:r>
          </a:p>
        </p:txBody>
      </p:sp>
      <p:sp>
        <p:nvSpPr>
          <p:cNvPr id="234" name="Text Box 105"/>
          <p:cNvSpPr txBox="1">
            <a:spLocks noChangeArrowheads="1"/>
          </p:cNvSpPr>
          <p:nvPr/>
        </p:nvSpPr>
        <p:spPr bwMode="auto">
          <a:xfrm>
            <a:off x="5394520" y="1438654"/>
            <a:ext cx="196720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</a:rPr>
              <a:t>high voltage 90 kV DC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235" name="Line 106"/>
          <p:cNvSpPr>
            <a:spLocks noChangeShapeType="1"/>
          </p:cNvSpPr>
          <p:nvPr/>
        </p:nvSpPr>
        <p:spPr bwMode="auto">
          <a:xfrm flipV="1">
            <a:off x="5283106" y="2073176"/>
            <a:ext cx="0" cy="279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36" name="Line 107"/>
          <p:cNvSpPr>
            <a:spLocks noChangeShapeType="1"/>
          </p:cNvSpPr>
          <p:nvPr/>
        </p:nvSpPr>
        <p:spPr bwMode="auto">
          <a:xfrm>
            <a:off x="5283106" y="2073176"/>
            <a:ext cx="287337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37" name="Line 108"/>
          <p:cNvSpPr>
            <a:spLocks noChangeShapeType="1"/>
          </p:cNvSpPr>
          <p:nvPr/>
        </p:nvSpPr>
        <p:spPr bwMode="auto">
          <a:xfrm>
            <a:off x="7226206" y="2073176"/>
            <a:ext cx="1524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38" name="Line 109"/>
          <p:cNvSpPr>
            <a:spLocks noChangeShapeType="1"/>
          </p:cNvSpPr>
          <p:nvPr/>
        </p:nvSpPr>
        <p:spPr bwMode="auto">
          <a:xfrm>
            <a:off x="7378606" y="2073176"/>
            <a:ext cx="0" cy="9525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39" name="Text Box 121"/>
          <p:cNvSpPr txBox="1">
            <a:spLocks noChangeArrowheads="1"/>
          </p:cNvSpPr>
          <p:nvPr/>
        </p:nvSpPr>
        <p:spPr bwMode="auto">
          <a:xfrm>
            <a:off x="4082426" y="2403376"/>
            <a:ext cx="96853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</a:rPr>
              <a:t>magnet coil</a:t>
            </a: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240" name="Text Box 122"/>
          <p:cNvSpPr txBox="1">
            <a:spLocks noChangeArrowheads="1"/>
          </p:cNvSpPr>
          <p:nvPr/>
        </p:nvSpPr>
        <p:spPr bwMode="auto">
          <a:xfrm>
            <a:off x="5570443" y="4957663"/>
            <a:ext cx="190341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</a:rPr>
              <a:t>expansion chamber with polarisation cylinder</a:t>
            </a: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241" name="Text Box 122"/>
          <p:cNvSpPr txBox="1">
            <a:spLocks noChangeArrowheads="1"/>
          </p:cNvSpPr>
          <p:nvPr/>
        </p:nvSpPr>
        <p:spPr bwMode="auto">
          <a:xfrm>
            <a:off x="4660131" y="5980400"/>
            <a:ext cx="142058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</a:rPr>
              <a:t>Pinch to increase </a:t>
            </a:r>
            <a:br>
              <a:rPr kumimoji="0" lang="en-GB" sz="1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</a:rPr>
            </a:br>
            <a:r>
              <a:rPr kumimoji="0" lang="en-GB" sz="1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</a:rPr>
              <a:t>plasma density</a:t>
            </a: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242" name="Text Box 122"/>
          <p:cNvSpPr txBox="1">
            <a:spLocks noChangeArrowheads="1"/>
          </p:cNvSpPr>
          <p:nvPr/>
        </p:nvSpPr>
        <p:spPr bwMode="auto">
          <a:xfrm>
            <a:off x="6721887" y="5703401"/>
            <a:ext cx="154080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</a:rPr>
              <a:t>extraction electrode</a:t>
            </a: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243" name="Text Box 122"/>
          <p:cNvSpPr txBox="1">
            <a:spLocks noChangeArrowheads="1"/>
          </p:cNvSpPr>
          <p:nvPr/>
        </p:nvSpPr>
        <p:spPr bwMode="auto">
          <a:xfrm>
            <a:off x="5213256" y="2655401"/>
            <a:ext cx="62709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</a:rPr>
              <a:t>Anode</a:t>
            </a: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</a:endParaRPr>
          </a:p>
        </p:txBody>
      </p:sp>
      <p:cxnSp>
        <p:nvCxnSpPr>
          <p:cNvPr id="244" name="Straight Arrow Connector 243"/>
          <p:cNvCxnSpPr/>
          <p:nvPr/>
        </p:nvCxnSpPr>
        <p:spPr>
          <a:xfrm rot="10800000" flipV="1">
            <a:off x="3870230" y="2655400"/>
            <a:ext cx="679958" cy="276999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cxnSp>
        <p:nvCxnSpPr>
          <p:cNvPr id="245" name="Straight Arrow Connector 244"/>
          <p:cNvCxnSpPr/>
          <p:nvPr/>
        </p:nvCxnSpPr>
        <p:spPr>
          <a:xfrm rot="16200000" flipH="1">
            <a:off x="4436562" y="2926845"/>
            <a:ext cx="1180326" cy="687385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grpSp>
        <p:nvGrpSpPr>
          <p:cNvPr id="246" name="Group 245"/>
          <p:cNvGrpSpPr/>
          <p:nvPr/>
        </p:nvGrpSpPr>
        <p:grpSpPr>
          <a:xfrm>
            <a:off x="6616606" y="3925788"/>
            <a:ext cx="1350406" cy="782638"/>
            <a:chOff x="6608763" y="3768725"/>
            <a:chExt cx="1350406" cy="782638"/>
          </a:xfrm>
        </p:grpSpPr>
        <p:grpSp>
          <p:nvGrpSpPr>
            <p:cNvPr id="247" name="Group 110"/>
            <p:cNvGrpSpPr>
              <a:grpSpLocks/>
            </p:cNvGrpSpPr>
            <p:nvPr/>
          </p:nvGrpSpPr>
          <p:grpSpPr bwMode="auto">
            <a:xfrm>
              <a:off x="6608763" y="3768731"/>
              <a:ext cx="869950" cy="782639"/>
              <a:chOff x="4864" y="2727"/>
              <a:chExt cx="548" cy="493"/>
            </a:xfrm>
          </p:grpSpPr>
          <p:grpSp>
            <p:nvGrpSpPr>
              <p:cNvPr id="249" name="Group 111"/>
              <p:cNvGrpSpPr>
                <a:grpSpLocks/>
              </p:cNvGrpSpPr>
              <p:nvPr/>
            </p:nvGrpSpPr>
            <p:grpSpPr bwMode="auto">
              <a:xfrm>
                <a:off x="4866" y="2727"/>
                <a:ext cx="546" cy="207"/>
                <a:chOff x="4866" y="2733"/>
                <a:chExt cx="546" cy="207"/>
              </a:xfrm>
            </p:grpSpPr>
            <p:sp>
              <p:nvSpPr>
                <p:cNvPr id="255" name="Freeform 112"/>
                <p:cNvSpPr>
                  <a:spLocks/>
                </p:cNvSpPr>
                <p:nvPr/>
              </p:nvSpPr>
              <p:spPr bwMode="auto">
                <a:xfrm>
                  <a:off x="4866" y="2733"/>
                  <a:ext cx="540" cy="12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48" y="27"/>
                    </a:cxn>
                    <a:cxn ang="0">
                      <a:pos x="123" y="60"/>
                    </a:cxn>
                    <a:cxn ang="0">
                      <a:pos x="174" y="72"/>
                    </a:cxn>
                    <a:cxn ang="0">
                      <a:pos x="249" y="87"/>
                    </a:cxn>
                    <a:cxn ang="0">
                      <a:pos x="360" y="105"/>
                    </a:cxn>
                    <a:cxn ang="0">
                      <a:pos x="468" y="117"/>
                    </a:cxn>
                    <a:cxn ang="0">
                      <a:pos x="540" y="120"/>
                    </a:cxn>
                  </a:cxnLst>
                  <a:rect l="0" t="0" r="r" b="b"/>
                  <a:pathLst>
                    <a:path w="540" h="120">
                      <a:moveTo>
                        <a:pt x="0" y="0"/>
                      </a:moveTo>
                      <a:cubicBezTo>
                        <a:pt x="14" y="8"/>
                        <a:pt x="28" y="17"/>
                        <a:pt x="48" y="27"/>
                      </a:cubicBezTo>
                      <a:cubicBezTo>
                        <a:pt x="68" y="37"/>
                        <a:pt x="102" y="53"/>
                        <a:pt x="123" y="60"/>
                      </a:cubicBezTo>
                      <a:cubicBezTo>
                        <a:pt x="144" y="67"/>
                        <a:pt x="153" y="68"/>
                        <a:pt x="174" y="72"/>
                      </a:cubicBezTo>
                      <a:cubicBezTo>
                        <a:pt x="195" y="76"/>
                        <a:pt x="218" y="82"/>
                        <a:pt x="249" y="87"/>
                      </a:cubicBezTo>
                      <a:cubicBezTo>
                        <a:pt x="280" y="92"/>
                        <a:pt x="324" y="100"/>
                        <a:pt x="360" y="105"/>
                      </a:cubicBezTo>
                      <a:cubicBezTo>
                        <a:pt x="396" y="110"/>
                        <a:pt x="438" y="115"/>
                        <a:pt x="468" y="117"/>
                      </a:cubicBezTo>
                      <a:cubicBezTo>
                        <a:pt x="498" y="119"/>
                        <a:pt x="528" y="119"/>
                        <a:pt x="540" y="120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56" name="Freeform 113"/>
                <p:cNvSpPr>
                  <a:spLocks/>
                </p:cNvSpPr>
                <p:nvPr/>
              </p:nvSpPr>
              <p:spPr bwMode="auto">
                <a:xfrm>
                  <a:off x="4866" y="2814"/>
                  <a:ext cx="543" cy="81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63" y="24"/>
                    </a:cxn>
                    <a:cxn ang="0">
                      <a:pos x="138" y="39"/>
                    </a:cxn>
                    <a:cxn ang="0">
                      <a:pos x="237" y="54"/>
                    </a:cxn>
                    <a:cxn ang="0">
                      <a:pos x="369" y="66"/>
                    </a:cxn>
                    <a:cxn ang="0">
                      <a:pos x="459" y="75"/>
                    </a:cxn>
                    <a:cxn ang="0">
                      <a:pos x="543" y="81"/>
                    </a:cxn>
                  </a:cxnLst>
                  <a:rect l="0" t="0" r="r" b="b"/>
                  <a:pathLst>
                    <a:path w="543" h="81">
                      <a:moveTo>
                        <a:pt x="0" y="0"/>
                      </a:moveTo>
                      <a:cubicBezTo>
                        <a:pt x="20" y="9"/>
                        <a:pt x="40" y="18"/>
                        <a:pt x="63" y="24"/>
                      </a:cubicBezTo>
                      <a:cubicBezTo>
                        <a:pt x="86" y="30"/>
                        <a:pt x="109" y="34"/>
                        <a:pt x="138" y="39"/>
                      </a:cubicBezTo>
                      <a:cubicBezTo>
                        <a:pt x="167" y="44"/>
                        <a:pt x="199" y="50"/>
                        <a:pt x="237" y="54"/>
                      </a:cubicBezTo>
                      <a:cubicBezTo>
                        <a:pt x="275" y="58"/>
                        <a:pt x="332" y="63"/>
                        <a:pt x="369" y="66"/>
                      </a:cubicBezTo>
                      <a:cubicBezTo>
                        <a:pt x="406" y="69"/>
                        <a:pt x="430" y="72"/>
                        <a:pt x="459" y="75"/>
                      </a:cubicBezTo>
                      <a:cubicBezTo>
                        <a:pt x="488" y="78"/>
                        <a:pt x="515" y="79"/>
                        <a:pt x="543" y="81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57" name="Freeform 114"/>
                <p:cNvSpPr>
                  <a:spLocks/>
                </p:cNvSpPr>
                <p:nvPr/>
              </p:nvSpPr>
              <p:spPr bwMode="auto">
                <a:xfrm>
                  <a:off x="4869" y="2895"/>
                  <a:ext cx="543" cy="4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05" y="18"/>
                    </a:cxn>
                    <a:cxn ang="0">
                      <a:pos x="210" y="30"/>
                    </a:cxn>
                    <a:cxn ang="0">
                      <a:pos x="312" y="36"/>
                    </a:cxn>
                    <a:cxn ang="0">
                      <a:pos x="393" y="42"/>
                    </a:cxn>
                    <a:cxn ang="0">
                      <a:pos x="513" y="45"/>
                    </a:cxn>
                    <a:cxn ang="0">
                      <a:pos x="543" y="45"/>
                    </a:cxn>
                  </a:cxnLst>
                  <a:rect l="0" t="0" r="r" b="b"/>
                  <a:pathLst>
                    <a:path w="543" h="45">
                      <a:moveTo>
                        <a:pt x="0" y="0"/>
                      </a:moveTo>
                      <a:cubicBezTo>
                        <a:pt x="17" y="3"/>
                        <a:pt x="70" y="13"/>
                        <a:pt x="105" y="18"/>
                      </a:cubicBezTo>
                      <a:cubicBezTo>
                        <a:pt x="140" y="23"/>
                        <a:pt x="175" y="27"/>
                        <a:pt x="210" y="30"/>
                      </a:cubicBezTo>
                      <a:cubicBezTo>
                        <a:pt x="245" y="33"/>
                        <a:pt x="282" y="34"/>
                        <a:pt x="312" y="36"/>
                      </a:cubicBezTo>
                      <a:cubicBezTo>
                        <a:pt x="342" y="38"/>
                        <a:pt x="360" y="41"/>
                        <a:pt x="393" y="42"/>
                      </a:cubicBezTo>
                      <a:cubicBezTo>
                        <a:pt x="426" y="43"/>
                        <a:pt x="488" y="45"/>
                        <a:pt x="513" y="45"/>
                      </a:cubicBezTo>
                      <a:cubicBezTo>
                        <a:pt x="538" y="45"/>
                        <a:pt x="537" y="45"/>
                        <a:pt x="543" y="45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250" name="Group 115"/>
              <p:cNvGrpSpPr>
                <a:grpSpLocks/>
              </p:cNvGrpSpPr>
              <p:nvPr/>
            </p:nvGrpSpPr>
            <p:grpSpPr bwMode="auto">
              <a:xfrm flipV="1">
                <a:off x="4864" y="3013"/>
                <a:ext cx="546" cy="207"/>
                <a:chOff x="4866" y="2733"/>
                <a:chExt cx="546" cy="207"/>
              </a:xfrm>
            </p:grpSpPr>
            <p:sp>
              <p:nvSpPr>
                <p:cNvPr id="252" name="Freeform 251"/>
                <p:cNvSpPr>
                  <a:spLocks/>
                </p:cNvSpPr>
                <p:nvPr/>
              </p:nvSpPr>
              <p:spPr bwMode="auto">
                <a:xfrm>
                  <a:off x="4866" y="2733"/>
                  <a:ext cx="540" cy="12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48" y="27"/>
                    </a:cxn>
                    <a:cxn ang="0">
                      <a:pos x="123" y="60"/>
                    </a:cxn>
                    <a:cxn ang="0">
                      <a:pos x="174" y="72"/>
                    </a:cxn>
                    <a:cxn ang="0">
                      <a:pos x="249" y="87"/>
                    </a:cxn>
                    <a:cxn ang="0">
                      <a:pos x="360" y="105"/>
                    </a:cxn>
                    <a:cxn ang="0">
                      <a:pos x="468" y="117"/>
                    </a:cxn>
                    <a:cxn ang="0">
                      <a:pos x="540" y="120"/>
                    </a:cxn>
                  </a:cxnLst>
                  <a:rect l="0" t="0" r="r" b="b"/>
                  <a:pathLst>
                    <a:path w="540" h="120">
                      <a:moveTo>
                        <a:pt x="0" y="0"/>
                      </a:moveTo>
                      <a:cubicBezTo>
                        <a:pt x="14" y="8"/>
                        <a:pt x="28" y="17"/>
                        <a:pt x="48" y="27"/>
                      </a:cubicBezTo>
                      <a:cubicBezTo>
                        <a:pt x="68" y="37"/>
                        <a:pt x="102" y="53"/>
                        <a:pt x="123" y="60"/>
                      </a:cubicBezTo>
                      <a:cubicBezTo>
                        <a:pt x="144" y="67"/>
                        <a:pt x="153" y="68"/>
                        <a:pt x="174" y="72"/>
                      </a:cubicBezTo>
                      <a:cubicBezTo>
                        <a:pt x="195" y="76"/>
                        <a:pt x="218" y="82"/>
                        <a:pt x="249" y="87"/>
                      </a:cubicBezTo>
                      <a:cubicBezTo>
                        <a:pt x="280" y="92"/>
                        <a:pt x="324" y="100"/>
                        <a:pt x="360" y="105"/>
                      </a:cubicBezTo>
                      <a:cubicBezTo>
                        <a:pt x="396" y="110"/>
                        <a:pt x="438" y="115"/>
                        <a:pt x="468" y="117"/>
                      </a:cubicBezTo>
                      <a:cubicBezTo>
                        <a:pt x="498" y="119"/>
                        <a:pt x="528" y="119"/>
                        <a:pt x="540" y="120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53" name="Freeform 117"/>
                <p:cNvSpPr>
                  <a:spLocks/>
                </p:cNvSpPr>
                <p:nvPr/>
              </p:nvSpPr>
              <p:spPr bwMode="auto">
                <a:xfrm>
                  <a:off x="4866" y="2814"/>
                  <a:ext cx="543" cy="81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63" y="24"/>
                    </a:cxn>
                    <a:cxn ang="0">
                      <a:pos x="138" y="39"/>
                    </a:cxn>
                    <a:cxn ang="0">
                      <a:pos x="237" y="54"/>
                    </a:cxn>
                    <a:cxn ang="0">
                      <a:pos x="369" y="66"/>
                    </a:cxn>
                    <a:cxn ang="0">
                      <a:pos x="459" y="75"/>
                    </a:cxn>
                    <a:cxn ang="0">
                      <a:pos x="543" y="81"/>
                    </a:cxn>
                  </a:cxnLst>
                  <a:rect l="0" t="0" r="r" b="b"/>
                  <a:pathLst>
                    <a:path w="543" h="81">
                      <a:moveTo>
                        <a:pt x="0" y="0"/>
                      </a:moveTo>
                      <a:cubicBezTo>
                        <a:pt x="20" y="9"/>
                        <a:pt x="40" y="18"/>
                        <a:pt x="63" y="24"/>
                      </a:cubicBezTo>
                      <a:cubicBezTo>
                        <a:pt x="86" y="30"/>
                        <a:pt x="109" y="34"/>
                        <a:pt x="138" y="39"/>
                      </a:cubicBezTo>
                      <a:cubicBezTo>
                        <a:pt x="167" y="44"/>
                        <a:pt x="199" y="50"/>
                        <a:pt x="237" y="54"/>
                      </a:cubicBezTo>
                      <a:cubicBezTo>
                        <a:pt x="275" y="58"/>
                        <a:pt x="332" y="63"/>
                        <a:pt x="369" y="66"/>
                      </a:cubicBezTo>
                      <a:cubicBezTo>
                        <a:pt x="406" y="69"/>
                        <a:pt x="430" y="72"/>
                        <a:pt x="459" y="75"/>
                      </a:cubicBezTo>
                      <a:cubicBezTo>
                        <a:pt x="488" y="78"/>
                        <a:pt x="515" y="79"/>
                        <a:pt x="543" y="81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54" name="Freeform 118"/>
                <p:cNvSpPr>
                  <a:spLocks/>
                </p:cNvSpPr>
                <p:nvPr/>
              </p:nvSpPr>
              <p:spPr bwMode="auto">
                <a:xfrm>
                  <a:off x="4869" y="2895"/>
                  <a:ext cx="543" cy="4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05" y="18"/>
                    </a:cxn>
                    <a:cxn ang="0">
                      <a:pos x="210" y="30"/>
                    </a:cxn>
                    <a:cxn ang="0">
                      <a:pos x="312" y="36"/>
                    </a:cxn>
                    <a:cxn ang="0">
                      <a:pos x="393" y="42"/>
                    </a:cxn>
                    <a:cxn ang="0">
                      <a:pos x="513" y="45"/>
                    </a:cxn>
                    <a:cxn ang="0">
                      <a:pos x="543" y="45"/>
                    </a:cxn>
                  </a:cxnLst>
                  <a:rect l="0" t="0" r="r" b="b"/>
                  <a:pathLst>
                    <a:path w="543" h="45">
                      <a:moveTo>
                        <a:pt x="0" y="0"/>
                      </a:moveTo>
                      <a:cubicBezTo>
                        <a:pt x="17" y="3"/>
                        <a:pt x="70" y="13"/>
                        <a:pt x="105" y="18"/>
                      </a:cubicBezTo>
                      <a:cubicBezTo>
                        <a:pt x="140" y="23"/>
                        <a:pt x="175" y="27"/>
                        <a:pt x="210" y="30"/>
                      </a:cubicBezTo>
                      <a:cubicBezTo>
                        <a:pt x="245" y="33"/>
                        <a:pt x="282" y="34"/>
                        <a:pt x="312" y="36"/>
                      </a:cubicBezTo>
                      <a:cubicBezTo>
                        <a:pt x="342" y="38"/>
                        <a:pt x="360" y="41"/>
                        <a:pt x="393" y="42"/>
                      </a:cubicBezTo>
                      <a:cubicBezTo>
                        <a:pt x="426" y="43"/>
                        <a:pt x="488" y="45"/>
                        <a:pt x="513" y="45"/>
                      </a:cubicBezTo>
                      <a:cubicBezTo>
                        <a:pt x="538" y="45"/>
                        <a:pt x="537" y="45"/>
                        <a:pt x="543" y="45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sp>
            <p:nvSpPr>
              <p:cNvPr id="251" name="Line 119"/>
              <p:cNvSpPr>
                <a:spLocks noChangeShapeType="1"/>
              </p:cNvSpPr>
              <p:nvPr/>
            </p:nvSpPr>
            <p:spPr bwMode="auto">
              <a:xfrm flipH="1">
                <a:off x="4866" y="2973"/>
                <a:ext cx="543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248" name="Text Box 122"/>
            <p:cNvSpPr txBox="1">
              <a:spLocks noChangeArrowheads="1"/>
            </p:cNvSpPr>
            <p:nvPr/>
          </p:nvSpPr>
          <p:spPr bwMode="auto">
            <a:xfrm>
              <a:off x="7604585" y="4006076"/>
              <a:ext cx="354584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charset="0"/>
                </a:rPr>
                <a:t>H</a:t>
              </a:r>
              <a:r>
                <a:rPr kumimoji="0" lang="en-GB" sz="1200" b="0" i="0" u="none" strike="noStrike" kern="0" cap="none" spc="0" normalizeH="0" baseline="3000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charset="0"/>
                </a:rPr>
                <a:t>+</a:t>
              </a:r>
              <a:endParaRPr kumimoji="0" lang="en-GB" sz="1200" b="0" i="0" u="none" strike="noStrike" kern="0" cap="none" spc="0" normalizeH="0" baseline="3000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</a:endParaRPr>
            </a:p>
          </p:txBody>
        </p:sp>
      </p:grpSp>
      <p:sp>
        <p:nvSpPr>
          <p:cNvPr id="258" name="Text Box 122"/>
          <p:cNvSpPr txBox="1">
            <a:spLocks noChangeArrowheads="1"/>
          </p:cNvSpPr>
          <p:nvPr/>
        </p:nvSpPr>
        <p:spPr bwMode="auto">
          <a:xfrm>
            <a:off x="3129469" y="3659902"/>
            <a:ext cx="35298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</a:rPr>
              <a:t>H</a:t>
            </a:r>
            <a:r>
              <a:rPr kumimoji="0" lang="en-GB" sz="1200" b="0" i="0" u="none" strike="noStrike" kern="0" cap="none" spc="0" normalizeH="0" baseline="-2500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</a:rPr>
              <a:t>2</a:t>
            </a:r>
            <a:endParaRPr kumimoji="0" lang="en-GB" sz="1200" b="0" i="0" u="none" strike="noStrike" kern="0" cap="none" spc="0" normalizeH="0" baseline="-2500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259" name="Text Box 122"/>
          <p:cNvSpPr txBox="1">
            <a:spLocks noChangeArrowheads="1"/>
          </p:cNvSpPr>
          <p:nvPr/>
        </p:nvSpPr>
        <p:spPr bwMode="auto">
          <a:xfrm>
            <a:off x="3892770" y="3736102"/>
            <a:ext cx="30328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</a:rPr>
              <a:t>e</a:t>
            </a:r>
            <a:r>
              <a:rPr kumimoji="0" lang="en-GB" sz="1200" b="0" i="0" u="none" strike="noStrike" kern="0" cap="none" spc="0" normalizeH="0" baseline="3000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</a:rPr>
              <a:t>-</a:t>
            </a:r>
            <a:endParaRPr kumimoji="0" lang="en-GB" sz="1200" b="0" i="0" u="none" strike="noStrike" kern="0" cap="none" spc="0" normalizeH="0" baseline="3000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260" name="Right Arrow 259"/>
          <p:cNvSpPr/>
          <p:nvPr/>
        </p:nvSpPr>
        <p:spPr>
          <a:xfrm>
            <a:off x="2800279" y="3708302"/>
            <a:ext cx="329190" cy="152400"/>
          </a:xfrm>
          <a:prstGeom prst="rightArrow">
            <a:avLst/>
          </a:prstGeom>
          <a:solidFill>
            <a:srgbClr val="F07F09"/>
          </a:solidFill>
          <a:ln w="425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cxnSp>
        <p:nvCxnSpPr>
          <p:cNvPr id="261" name="Straight Connector 260"/>
          <p:cNvCxnSpPr/>
          <p:nvPr/>
        </p:nvCxnSpPr>
        <p:spPr>
          <a:xfrm rot="16200000" flipH="1">
            <a:off x="4806856" y="2544663"/>
            <a:ext cx="949325" cy="6349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</a:ln>
          <a:effectLst/>
        </p:spPr>
      </p:cxnSp>
      <p:sp>
        <p:nvSpPr>
          <p:cNvPr id="262" name="Date Placeholder 26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29-Nov-2010</a:t>
            </a:r>
            <a:endParaRPr lang="en-GB"/>
          </a:p>
        </p:txBody>
      </p:sp>
      <p:sp>
        <p:nvSpPr>
          <p:cNvPr id="263" name="Slide Number Placeholder 26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C6DD8-88DA-4673-8D95-7A54C1D75542}" type="slidenum">
              <a:rPr lang="en-GB" smtClean="0"/>
              <a:pPr/>
              <a:t>10</a:t>
            </a:fld>
            <a:endParaRPr lang="en-GB"/>
          </a:p>
        </p:txBody>
      </p:sp>
      <p:sp>
        <p:nvSpPr>
          <p:cNvPr id="264" name="Footer Placeholder 26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IET Event "Extreme Electromagnetics" - Cavity Resonators - E. Jensen/CERN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7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0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3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6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35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0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3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0" animBg="1"/>
      <p:bldP spid="135" grpId="0"/>
      <p:bldP spid="178" grpId="0"/>
      <p:bldP spid="239" grpId="0"/>
      <p:bldP spid="240" grpId="0"/>
      <p:bldP spid="258" grpId="0"/>
      <p:bldP spid="259" grpId="0"/>
      <p:bldP spid="26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1680" y="260648"/>
            <a:ext cx="7200800" cy="1276350"/>
          </a:xfrm>
        </p:spPr>
        <p:txBody>
          <a:bodyPr/>
          <a:lstStyle/>
          <a:p>
            <a:r>
              <a:rPr lang="en-GB" sz="3600" dirty="0" err="1" smtClean="0"/>
              <a:t>Duoplasmatron</a:t>
            </a:r>
            <a:r>
              <a:rPr lang="en-GB" sz="3600" dirty="0" smtClean="0"/>
              <a:t> - construction</a:t>
            </a:r>
            <a:endParaRPr lang="en-GB" sz="3600" dirty="0"/>
          </a:p>
        </p:txBody>
      </p:sp>
      <p:pic>
        <p:nvPicPr>
          <p:cNvPr id="4" name="Picture 3" descr="CERNDuoplasmatron-co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16432" y="1686628"/>
            <a:ext cx="6005320" cy="4504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 descr="Duoplasmatro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87624" y="1685818"/>
            <a:ext cx="6768752" cy="451389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29-Nov-2010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C6DD8-88DA-4673-8D95-7A54C1D75542}" type="slidenum">
              <a:rPr lang="en-GB" smtClean="0"/>
              <a:pPr/>
              <a:t>11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IET Event "Extreme Electromagnetics" - Cavity Resonators - E. Jensen/CERN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"/>
          <p:cNvSpPr txBox="1">
            <a:spLocks/>
          </p:cNvSpPr>
          <p:nvPr/>
        </p:nvSpPr>
        <p:spPr>
          <a:xfrm>
            <a:off x="480060" y="6093296"/>
            <a:ext cx="8183880" cy="420624"/>
          </a:xfrm>
          <a:prstGeom prst="rect">
            <a:avLst/>
          </a:prstGeom>
        </p:spPr>
        <p:txBody>
          <a:bodyPr vert="horz" lIns="118872" tIns="0" anchor="t">
            <a:normAutofit/>
          </a:bodyPr>
          <a:lstStyle/>
          <a:p>
            <a:pPr marL="0" marR="36576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7F09"/>
              </a:buClr>
              <a:buSzPct val="80000"/>
              <a:buFont typeface="Wingdings 2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07F09">
                    <a:shade val="50000"/>
                    <a:satMod val="110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Length: 2 m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07F09">
                  <a:shade val="50000"/>
                  <a:satMod val="110000"/>
                </a:srgb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11" name="Content Placeholder 9" descr="0606052-mod.jpg.tif"/>
          <p:cNvPicPr>
            <a:picLocks/>
          </p:cNvPicPr>
          <p:nvPr/>
        </p:nvPicPr>
        <p:blipFill>
          <a:blip r:embed="rId2" cstate="print"/>
          <a:srcRect l="3170" r="262"/>
          <a:stretch>
            <a:fillRect/>
          </a:stretch>
        </p:blipFill>
        <p:spPr>
          <a:xfrm>
            <a:off x="543471" y="1614039"/>
            <a:ext cx="8043918" cy="3802512"/>
          </a:xfrm>
          <a:prstGeom prst="rect">
            <a:avLst/>
          </a:prstGeom>
        </p:spPr>
      </p:pic>
      <p:sp>
        <p:nvSpPr>
          <p:cNvPr id="12" name="Right Arrow 11"/>
          <p:cNvSpPr/>
          <p:nvPr/>
        </p:nvSpPr>
        <p:spPr>
          <a:xfrm rot="15298648">
            <a:off x="2984740" y="4987239"/>
            <a:ext cx="741872" cy="284671"/>
          </a:xfrm>
          <a:prstGeom prst="rightArrow">
            <a:avLst/>
          </a:prstGeom>
          <a:solidFill>
            <a:srgbClr val="F07F09"/>
          </a:solidFill>
          <a:ln w="42500" cap="flat" cmpd="sng" algn="ctr">
            <a:solidFill>
              <a:srgbClr val="F07F0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3" name="Title 10"/>
          <p:cNvSpPr txBox="1">
            <a:spLocks/>
          </p:cNvSpPr>
          <p:nvPr/>
        </p:nvSpPr>
        <p:spPr>
          <a:xfrm>
            <a:off x="480060" y="5445224"/>
            <a:ext cx="8183880" cy="676656"/>
          </a:xfrm>
          <a:prstGeom prst="rect">
            <a:avLst/>
          </a:prstGeom>
        </p:spPr>
        <p:txBody>
          <a:bodyPr vert="horz" lIns="91440" bIns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uLnTx/>
                <a:uFillTx/>
                <a:latin typeface="Verdana"/>
                <a:ea typeface="+mj-ea"/>
                <a:cs typeface="+mj-cs"/>
              </a:rPr>
              <a:t>90 to 750 </a:t>
            </a:r>
            <a:r>
              <a:rPr kumimoji="0" lang="en-GB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uLnTx/>
                <a:uFillTx/>
                <a:latin typeface="Verdana"/>
                <a:ea typeface="+mj-ea"/>
                <a:cs typeface="+mj-cs"/>
              </a:rPr>
              <a:t>keV</a:t>
            </a:r>
            <a:r>
              <a:rPr kumimoji="0" lang="en-GB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uLnTx/>
                <a:uFillTx/>
                <a:latin typeface="Verdana"/>
                <a:ea typeface="+mj-ea"/>
                <a:cs typeface="+mj-cs"/>
              </a:rPr>
              <a:t> – The RFQ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50800" dist="38100" dir="2700000" algn="tl" rotWithShape="0">
                  <a:prstClr val="black"/>
                </a:outerShdw>
              </a:effectLst>
              <a:uLnTx/>
              <a:uFillTx/>
              <a:latin typeface="Verdana"/>
              <a:ea typeface="+mj-ea"/>
              <a:cs typeface="+mj-cs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29-Nov-2010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B0A51-65F0-4E5B-879D-CA4C666EBC5E}" type="slidenum">
              <a:rPr lang="en-GB" smtClean="0"/>
              <a:pPr/>
              <a:t>12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IET Event "Extreme Electromagnetics" - Cavity Resonators - E. Jensen/CERN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5696" y="260648"/>
            <a:ext cx="7056784" cy="1276350"/>
          </a:xfrm>
        </p:spPr>
        <p:txBody>
          <a:bodyPr/>
          <a:lstStyle/>
          <a:p>
            <a:r>
              <a:rPr lang="en-GB" dirty="0" smtClean="0"/>
              <a:t>Proton injector before ‘93 </a:t>
            </a:r>
            <a:endParaRPr lang="en-GB" dirty="0"/>
          </a:p>
        </p:txBody>
      </p:sp>
      <p:pic>
        <p:nvPicPr>
          <p:cNvPr id="4" name="Picture 3" descr="Cockcroft-Walt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669892"/>
            <a:ext cx="3361236" cy="4855452"/>
          </a:xfrm>
          <a:prstGeom prst="rect">
            <a:avLst/>
          </a:prstGeom>
        </p:spPr>
      </p:pic>
      <p:sp>
        <p:nvSpPr>
          <p:cNvPr id="5" name="Line Callout 1 (No Border) 4"/>
          <p:cNvSpPr/>
          <p:nvPr/>
        </p:nvSpPr>
        <p:spPr>
          <a:xfrm>
            <a:off x="6030497" y="1700808"/>
            <a:ext cx="2363788" cy="1098915"/>
          </a:xfrm>
          <a:prstGeom prst="callout1">
            <a:avLst>
              <a:gd name="adj1" fmla="val 18750"/>
              <a:gd name="adj2" fmla="val -8333"/>
              <a:gd name="adj3" fmla="val 47168"/>
              <a:gd name="adj4" fmla="val -171492"/>
            </a:avLst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</a:rPr>
              <a:t>Faraday cage, inside ion source and electronics at 750 kV vs. gnd. Potential</a:t>
            </a:r>
            <a:endParaRPr lang="en-GB" sz="1800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/>
                </a:outerShdw>
              </a:effectLst>
            </a:endParaRPr>
          </a:p>
        </p:txBody>
      </p:sp>
      <p:sp>
        <p:nvSpPr>
          <p:cNvPr id="6" name="Line Callout 1 (No Border) 5"/>
          <p:cNvSpPr/>
          <p:nvPr/>
        </p:nvSpPr>
        <p:spPr>
          <a:xfrm>
            <a:off x="6030497" y="2945080"/>
            <a:ext cx="2363788" cy="810883"/>
          </a:xfrm>
          <a:prstGeom prst="callout1">
            <a:avLst>
              <a:gd name="adj1" fmla="val 18750"/>
              <a:gd name="adj2" fmla="val -8333"/>
              <a:gd name="adj3" fmla="val -77850"/>
              <a:gd name="adj4" fmla="val -124783"/>
            </a:avLst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</a:rPr>
              <a:t>Beam pipe to Linac</a:t>
            </a:r>
            <a:endParaRPr lang="en-GB" sz="1800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/>
                </a:outerShdw>
              </a:effectLst>
            </a:endParaRPr>
          </a:p>
        </p:txBody>
      </p:sp>
      <p:sp>
        <p:nvSpPr>
          <p:cNvPr id="7" name="Line Callout 1 (No Border) 6"/>
          <p:cNvSpPr/>
          <p:nvPr/>
        </p:nvSpPr>
        <p:spPr>
          <a:xfrm>
            <a:off x="6030497" y="3915853"/>
            <a:ext cx="2363788" cy="810883"/>
          </a:xfrm>
          <a:prstGeom prst="callout1">
            <a:avLst>
              <a:gd name="adj1" fmla="val 18750"/>
              <a:gd name="adj2" fmla="val -8333"/>
              <a:gd name="adj3" fmla="val 25274"/>
              <a:gd name="adj4" fmla="val -197218"/>
            </a:avLst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</a:rPr>
              <a:t>Cockcroft-Walton generator,</a:t>
            </a:r>
          </a:p>
          <a:p>
            <a:pPr algn="ctr"/>
            <a:r>
              <a:rPr lang="en-GB" sz="1800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</a:rPr>
              <a:t>750 kV</a:t>
            </a:r>
            <a:endParaRPr lang="en-GB" sz="1800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/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0" y="5733256"/>
            <a:ext cx="40288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latin typeface="+mn-lt"/>
              </a:rPr>
              <a:t>In 1993, all this was replace by a 2 m long device ...</a:t>
            </a:r>
            <a:endParaRPr lang="en-GB" sz="1600" dirty="0">
              <a:latin typeface="+mn-lt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29-Nov-2010</a:t>
            </a:r>
            <a:endParaRPr lang="en-GB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B0A51-65F0-4E5B-879D-CA4C666EBC5E}" type="slidenum">
              <a:rPr lang="en-GB" smtClean="0"/>
              <a:pPr/>
              <a:t>13</a:t>
            </a:fld>
            <a:endParaRPr lang="en-GB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IET Event "Extreme Electromagnetics" - Cavity Resonators - E. Jensen/CERN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1680" y="260648"/>
            <a:ext cx="7200800" cy="1008112"/>
          </a:xfrm>
        </p:spPr>
        <p:txBody>
          <a:bodyPr/>
          <a:lstStyle/>
          <a:p>
            <a:r>
              <a:rPr lang="en-GB" sz="3800" dirty="0" smtClean="0"/>
              <a:t>Radio Frequency Quadrupole</a:t>
            </a:r>
            <a:endParaRPr lang="en-GB" sz="3800" dirty="0"/>
          </a:p>
        </p:txBody>
      </p:sp>
      <p:pic>
        <p:nvPicPr>
          <p:cNvPr id="4" name="Content Placeholder 9" descr="P10006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19672" y="1340768"/>
            <a:ext cx="6912768" cy="518457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TextBox 5"/>
          <p:cNvSpPr txBox="1"/>
          <p:nvPr/>
        </p:nvSpPr>
        <p:spPr>
          <a:xfrm>
            <a:off x="1763688" y="2060848"/>
            <a:ext cx="2520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</a:rPr>
              <a:t>Faraday cage (90 kV) containing ion source</a:t>
            </a:r>
            <a:endParaRPr lang="en-GB" sz="1600" b="1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/>
                </a:outerShdw>
              </a:effectLst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55976" y="2060848"/>
            <a:ext cx="25915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</a:rPr>
              <a:t>RF power feeder lines</a:t>
            </a:r>
            <a:endParaRPr lang="en-GB" sz="1600" b="1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/>
                </a:outerShdw>
              </a:effectLst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91279" y="4234375"/>
            <a:ext cx="11359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</a:rPr>
              <a:t>Linac 2, tank 1</a:t>
            </a:r>
            <a:endParaRPr lang="en-GB" sz="1600" b="1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/>
                </a:outerShdw>
              </a:effectLst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80112" y="3717032"/>
            <a:ext cx="7127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</a:rPr>
              <a:t>RFQ</a:t>
            </a:r>
            <a:endParaRPr lang="en-GB" sz="1600" b="1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/>
                </a:outerShdw>
              </a:effectLst>
              <a:latin typeface="+mn-lt"/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29-Nov-2010</a:t>
            </a:r>
            <a:endParaRPr lang="en-GB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B0A51-65F0-4E5B-879D-CA4C666EBC5E}" type="slidenum">
              <a:rPr lang="en-GB" smtClean="0"/>
              <a:pPr/>
              <a:t>14</a:t>
            </a:fld>
            <a:endParaRPr lang="en-GB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IET Event "Extreme Electromagnetics" - Cavity Resonators - E. Jensen/CERN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1680" y="260648"/>
            <a:ext cx="7200800" cy="1008112"/>
          </a:xfrm>
        </p:spPr>
        <p:txBody>
          <a:bodyPr/>
          <a:lstStyle/>
          <a:p>
            <a:r>
              <a:rPr lang="en-GB" sz="3800" dirty="0" smtClean="0"/>
              <a:t>Radio Frequency Quadrupole</a:t>
            </a:r>
            <a:endParaRPr lang="en-GB" sz="3800" dirty="0"/>
          </a:p>
        </p:txBody>
      </p:sp>
      <p:pic>
        <p:nvPicPr>
          <p:cNvPr id="3" name="Content Placeholder 8" descr="RFQ insid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19673" y="1268761"/>
            <a:ext cx="6408712" cy="509608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4427984" y="5085184"/>
            <a:ext cx="3096344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a look inside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29-Nov-2010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B0A51-65F0-4E5B-879D-CA4C666EBC5E}" type="slidenum">
              <a:rPr lang="en-GB" smtClean="0"/>
              <a:pPr/>
              <a:t>15</a:t>
            </a:fld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IET Event "Extreme Electromagnetics" - Cavity Resonators - E. Jensen/CERN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5696" y="260648"/>
            <a:ext cx="7056784" cy="1276350"/>
          </a:xfrm>
        </p:spPr>
        <p:txBody>
          <a:bodyPr/>
          <a:lstStyle/>
          <a:p>
            <a:r>
              <a:rPr lang="en-GB" dirty="0" smtClean="0"/>
              <a:t>How does an RFQ work?</a:t>
            </a:r>
            <a:endParaRPr lang="en-GB" dirty="0"/>
          </a:p>
        </p:txBody>
      </p:sp>
      <p:sp>
        <p:nvSpPr>
          <p:cNvPr id="3" name="Content Placeholder 6"/>
          <p:cNvSpPr txBox="1">
            <a:spLocks/>
          </p:cNvSpPr>
          <p:nvPr/>
        </p:nvSpPr>
        <p:spPr>
          <a:xfrm>
            <a:off x="323528" y="1628775"/>
            <a:ext cx="5400600" cy="439251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2" charset="2"/>
              <a:buChar char="u"/>
              <a:tabLst/>
              <a:defRPr/>
            </a:pPr>
            <a:r>
              <a:rPr kumimoji="0" lang="en-US" sz="20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Four longitudinal electrodes make a </a:t>
            </a:r>
            <a:r>
              <a:rPr kumimoji="0" lang="en-US" sz="200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quadrupolar</a:t>
            </a:r>
            <a:r>
              <a:rPr kumimoji="0" lang="en-US" sz="20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,</a:t>
            </a:r>
            <a:r>
              <a:rPr kumimoji="0" lang="en-US" sz="200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transverse electric field. </a:t>
            </a:r>
            <a:endParaRPr kumimoji="0" lang="en-US" sz="200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2" charset="2"/>
              <a:buChar char="u"/>
              <a:tabLst/>
              <a:defRPr/>
            </a:pPr>
            <a:r>
              <a:rPr kumimoji="0" lang="en-US" sz="20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This field varies </a:t>
            </a:r>
            <a:r>
              <a:rPr lang="en-US" sz="2000" kern="0" dirty="0" smtClean="0">
                <a:latin typeface="Arial" charset="0"/>
              </a:rPr>
              <a:t>with the RF (200 MHz) – thus particles travelling down the axis see alternating focusing and defocusing quadrupoles. I.e. the RFQ can focus without magnets!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2" charset="2"/>
              <a:buChar char="u"/>
              <a:tabLst/>
              <a:defRPr/>
            </a:pPr>
            <a:r>
              <a:rPr kumimoji="0" lang="en-US" sz="20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The electrodes have in axial direction a slight undulation – an</a:t>
            </a:r>
            <a:r>
              <a:rPr kumimoji="0" lang="en-US" sz="200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axial component of the electric field results.</a:t>
            </a:r>
            <a:endParaRPr kumimoji="0" lang="en-US" sz="200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2" charset="2"/>
              <a:buChar char="u"/>
              <a:tabLst/>
              <a:defRPr/>
            </a:pPr>
            <a:r>
              <a:rPr kumimoji="0" lang="en-US" sz="20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This axial electric</a:t>
            </a:r>
            <a:r>
              <a:rPr kumimoji="0" lang="en-US" sz="200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field provides for both bunching and acceleration. </a:t>
            </a:r>
            <a:endParaRPr kumimoji="0" lang="en-US" sz="200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/>
          <a:srcRect t="7588" b="8393"/>
          <a:stretch>
            <a:fillRect/>
          </a:stretch>
        </p:blipFill>
        <p:spPr bwMode="auto">
          <a:xfrm>
            <a:off x="5914436" y="4035970"/>
            <a:ext cx="2684462" cy="198917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5914436" y="1746571"/>
            <a:ext cx="2684462" cy="22225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46198" y="1960884"/>
            <a:ext cx="2438400" cy="174466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29-Nov-2010</a:t>
            </a:r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B0A51-65F0-4E5B-879D-CA4C666EBC5E}" type="slidenum">
              <a:rPr lang="en-GB" smtClean="0"/>
              <a:pPr/>
              <a:t>16</a:t>
            </a:fld>
            <a:endParaRPr lang="en-GB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IET Event "Extreme Electromagnetics" - Cavity Resonators - E. Jensen/CERN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480060" y="5517232"/>
            <a:ext cx="8183880" cy="676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i="0" u="none" strike="noStrike" kern="0" cap="none" spc="0" normalizeH="0" baseline="0" noProof="0" dirty="0" smtClean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Verdana" pitchFamily="34" charset="0"/>
                <a:ea typeface="+mj-ea"/>
                <a:cs typeface="+mj-cs"/>
              </a:rPr>
              <a:t>0.75 to 50 </a:t>
            </a:r>
            <a:r>
              <a:rPr kumimoji="0" lang="en-GB" sz="3600" i="0" u="none" strike="noStrike" kern="0" cap="none" spc="0" normalizeH="0" baseline="0" noProof="0" dirty="0" err="1" smtClean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Verdana" pitchFamily="34" charset="0"/>
                <a:ea typeface="+mj-ea"/>
                <a:cs typeface="+mj-cs"/>
              </a:rPr>
              <a:t>MeV</a:t>
            </a:r>
            <a:r>
              <a:rPr kumimoji="0" lang="en-GB" sz="3600" i="0" u="none" strike="noStrike" kern="0" cap="none" spc="0" normalizeH="0" baseline="0" noProof="0" dirty="0" smtClean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Verdana" pitchFamily="34" charset="0"/>
                <a:ea typeface="+mj-ea"/>
                <a:cs typeface="+mj-cs"/>
              </a:rPr>
              <a:t> – Linac 2</a:t>
            </a:r>
            <a:endParaRPr kumimoji="0" lang="en-GB" sz="3600" i="0" u="none" strike="noStrike" kern="0" cap="none" spc="0" normalizeH="0" baseline="0" noProof="0" dirty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Verdana" pitchFamily="34" charset="0"/>
              <a:ea typeface="+mj-ea"/>
              <a:cs typeface="+mj-cs"/>
            </a:endParaRPr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632460" y="6245696"/>
            <a:ext cx="8183880" cy="420624"/>
          </a:xfrm>
          <a:prstGeom prst="rect">
            <a:avLst/>
          </a:prstGeom>
        </p:spPr>
        <p:txBody>
          <a:bodyPr vert="horz" lIns="118872" tIns="0" anchor="t">
            <a:normAutofit/>
          </a:bodyPr>
          <a:lstStyle/>
          <a:p>
            <a:pPr marL="0" marR="36576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7F09"/>
              </a:buClr>
              <a:buSzPct val="80000"/>
              <a:buFont typeface="Wingdings 2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07F09">
                    <a:shade val="50000"/>
                    <a:satMod val="110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Length: 34 m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07F09">
                  <a:shade val="50000"/>
                  <a:satMod val="110000"/>
                </a:srgb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11" name="Content Placeholder 9" descr="0606052-mod.jpg.tif"/>
          <p:cNvPicPr>
            <a:picLocks/>
          </p:cNvPicPr>
          <p:nvPr/>
        </p:nvPicPr>
        <p:blipFill>
          <a:blip r:embed="rId2" cstate="print"/>
          <a:srcRect l="3170" r="262"/>
          <a:stretch>
            <a:fillRect/>
          </a:stretch>
        </p:blipFill>
        <p:spPr>
          <a:xfrm>
            <a:off x="550041" y="1628775"/>
            <a:ext cx="8043918" cy="3802512"/>
          </a:xfrm>
          <a:prstGeom prst="rect">
            <a:avLst/>
          </a:prstGeom>
        </p:spPr>
      </p:pic>
      <p:sp>
        <p:nvSpPr>
          <p:cNvPr id="12" name="Right Arrow 11"/>
          <p:cNvSpPr/>
          <p:nvPr/>
        </p:nvSpPr>
        <p:spPr>
          <a:xfrm rot="15298648">
            <a:off x="3060318" y="4898463"/>
            <a:ext cx="741872" cy="284671"/>
          </a:xfrm>
          <a:prstGeom prst="rightArrow">
            <a:avLst/>
          </a:prstGeom>
          <a:solidFill>
            <a:srgbClr val="F07F09"/>
          </a:solidFill>
          <a:ln w="42500" cap="flat" cmpd="sng" algn="ctr">
            <a:solidFill>
              <a:srgbClr val="F07F0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29-Nov-2010</a:t>
            </a:r>
            <a:endParaRPr lang="en-GB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B0A51-65F0-4E5B-879D-CA4C666EBC5E}" type="slidenum">
              <a:rPr lang="en-GB" smtClean="0"/>
              <a:pPr/>
              <a:t>17</a:t>
            </a:fld>
            <a:endParaRPr lang="en-GB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IET Event "Extreme Electromagnetics" - Cavity Resonators - E. Jensen/CERN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Drift Tube Linac</a:t>
            </a:r>
            <a:endParaRPr lang="en-GB" dirty="0"/>
          </a:p>
        </p:txBody>
      </p:sp>
      <p:sp>
        <p:nvSpPr>
          <p:cNvPr id="3" name="Content Placeholder 13"/>
          <p:cNvSpPr txBox="1">
            <a:spLocks/>
          </p:cNvSpPr>
          <p:nvPr/>
        </p:nvSpPr>
        <p:spPr>
          <a:xfrm>
            <a:off x="452063" y="1628775"/>
            <a:ext cx="8239874" cy="353070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66700" marR="0" lvl="0" indent="-2667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2" charset="2"/>
              <a:buChar char="u"/>
              <a:tabLst/>
              <a:defRPr/>
            </a:pPr>
            <a:r>
              <a:rPr kumimoji="0" lang="en-GB" sz="18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Inside a large cylindrical tank, drift tubes are suspended on stems.</a:t>
            </a:r>
          </a:p>
          <a:p>
            <a:pPr marL="266700" marR="0" lvl="0" indent="-2667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2" charset="2"/>
              <a:buChar char="u"/>
              <a:tabLst/>
              <a:defRPr/>
            </a:pPr>
            <a:r>
              <a:rPr lang="en-GB" sz="1800" kern="0" dirty="0" smtClean="0">
                <a:latin typeface="+mn-lt"/>
              </a:rPr>
              <a:t>An RF field is present inside the tank and between the tubes.</a:t>
            </a:r>
            <a:endParaRPr kumimoji="0" lang="en-GB" sz="180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66700" marR="0" lvl="0" indent="-2667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2" charset="2"/>
              <a:buChar char="u"/>
              <a:tabLst/>
              <a:defRPr/>
            </a:pPr>
            <a:r>
              <a:rPr lang="en-GB" sz="1800" kern="0" dirty="0" smtClean="0">
                <a:latin typeface="+mn-lt"/>
              </a:rPr>
              <a:t>Particles travelling down the axis will be shielded from the field while inside a drift tube. The distances and lengths of the drift tubes are chose such that this happens when the RF phase of wrong.</a:t>
            </a:r>
          </a:p>
          <a:p>
            <a:pPr marL="266700" marR="0" lvl="0" indent="-2667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2" charset="2"/>
              <a:buChar char="u"/>
              <a:tabLst/>
              <a:defRPr/>
            </a:pPr>
            <a:r>
              <a:rPr lang="en-GB" sz="1800" kern="0" noProof="0" dirty="0" smtClean="0">
                <a:latin typeface="+mn-lt"/>
              </a:rPr>
              <a:t>To focus the beam, magnetic quadrupoles can be integrated </a:t>
            </a:r>
            <a:r>
              <a:rPr lang="en-GB" sz="1800" kern="0" dirty="0" smtClean="0">
                <a:latin typeface="+mn-lt"/>
              </a:rPr>
              <a:t>with the drift tubes. </a:t>
            </a:r>
            <a:endParaRPr kumimoji="0" lang="en-GB" sz="180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66700" marR="0" lvl="0" indent="-2667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2" charset="2"/>
              <a:buChar char="u"/>
              <a:tabLst/>
              <a:defRPr/>
            </a:pPr>
            <a:endParaRPr kumimoji="0" lang="en-GB" sz="180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66700" marR="0" lvl="0" indent="-2667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2" charset="2"/>
              <a:buChar char="u"/>
              <a:tabLst/>
              <a:defRPr/>
            </a:pPr>
            <a:endParaRPr kumimoji="0" lang="en-GB" sz="180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66700" marR="0" lvl="0" indent="-2667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2" charset="2"/>
              <a:buChar char="u"/>
              <a:tabLst/>
              <a:defRPr/>
            </a:pPr>
            <a:endParaRPr kumimoji="0" lang="en-GB" sz="180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66700" marR="0" lvl="0" indent="-2667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2" charset="2"/>
              <a:buChar char="u"/>
              <a:tabLst/>
              <a:defRPr/>
            </a:pPr>
            <a:endParaRPr kumimoji="0" lang="en-GB" sz="180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" name="Picture 4" descr="linacdia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3768" y="3645024"/>
            <a:ext cx="44577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Arrow Connector 5"/>
          <p:cNvCxnSpPr/>
          <p:nvPr/>
        </p:nvCxnSpPr>
        <p:spPr>
          <a:xfrm>
            <a:off x="696331" y="6160088"/>
            <a:ext cx="1246989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95536" y="5837202"/>
            <a:ext cx="13532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latin typeface="+mn-lt"/>
              </a:rPr>
              <a:t>beam axis</a:t>
            </a:r>
            <a:endParaRPr lang="en-GB" sz="2000" dirty="0"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1910" y="4884246"/>
            <a:ext cx="9973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latin typeface="+mn-lt"/>
              </a:rPr>
              <a:t>shown:</a:t>
            </a:r>
            <a:br>
              <a:rPr lang="en-GB" sz="2000" dirty="0" smtClean="0">
                <a:latin typeface="+mn-lt"/>
              </a:rPr>
            </a:br>
            <a:r>
              <a:rPr lang="en-GB" sz="2000" i="1" dirty="0" smtClean="0">
                <a:latin typeface="+mn-lt"/>
              </a:rPr>
              <a:t>E</a:t>
            </a:r>
            <a:r>
              <a:rPr lang="en-GB" sz="2000" dirty="0" smtClean="0">
                <a:latin typeface="+mn-lt"/>
              </a:rPr>
              <a:t>-field</a:t>
            </a:r>
            <a:endParaRPr lang="en-GB" sz="2000" dirty="0">
              <a:latin typeface="+mn-lt"/>
            </a:endParaRPr>
          </a:p>
        </p:txBody>
      </p:sp>
      <p:pic>
        <p:nvPicPr>
          <p:cNvPr id="9" name="DTL0-mode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2123728" y="2924944"/>
            <a:ext cx="6629400" cy="3467100"/>
          </a:xfrm>
          <a:prstGeom prst="rect">
            <a:avLst/>
          </a:prstGeom>
        </p:spPr>
      </p:pic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29-Nov-2010</a:t>
            </a:r>
            <a:endParaRPr lang="en-GB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B0A51-65F0-4E5B-879D-CA4C666EBC5E}" type="slidenum">
              <a:rPr lang="en-GB" smtClean="0"/>
              <a:pPr/>
              <a:t>18</a:t>
            </a:fld>
            <a:endParaRPr lang="en-GB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IET Event "Extreme Electromagnetics" - Cavity Resonators - E. Jensen/CERN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2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Linac 2</a:t>
            </a:r>
            <a:endParaRPr lang="en-GB" dirty="0"/>
          </a:p>
        </p:txBody>
      </p:sp>
      <p:pic>
        <p:nvPicPr>
          <p:cNvPr id="3" name="Picture 2" descr="Linac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99395" y="1963809"/>
            <a:ext cx="6738693" cy="448952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Rectangle 3"/>
          <p:cNvSpPr/>
          <p:nvPr/>
        </p:nvSpPr>
        <p:spPr>
          <a:xfrm>
            <a:off x="1619672" y="1412776"/>
            <a:ext cx="64442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eaLnBrk="1" hangingPunct="1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u"/>
              <a:defRPr/>
            </a:pPr>
            <a:r>
              <a:rPr lang="en-US" sz="1800" kern="0" dirty="0" smtClean="0">
                <a:latin typeface="Arial" charset="0"/>
              </a:rPr>
              <a:t>3 RF tanks, 34 m long, 200 MHz, RF 30 MW peak.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29-Nov-2010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B0A51-65F0-4E5B-879D-CA4C666EBC5E}" type="slidenum">
              <a:rPr lang="en-GB" smtClean="0"/>
              <a:pPr/>
              <a:t>19</a:t>
            </a:fld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IET Event "Extreme Electromagnetics" - Cavity Resonators - E. Jensen/CERN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About CERN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23528" y="1628800"/>
            <a:ext cx="3600400" cy="4467200"/>
          </a:xfrm>
        </p:spPr>
        <p:txBody>
          <a:bodyPr/>
          <a:lstStyle/>
          <a:p>
            <a:r>
              <a:rPr lang="en-GB" dirty="0" smtClean="0"/>
              <a:t>Founded 1954</a:t>
            </a:r>
          </a:p>
          <a:p>
            <a:r>
              <a:rPr lang="en-GB" dirty="0" smtClean="0"/>
              <a:t>≈ 10,000 people</a:t>
            </a:r>
          </a:p>
          <a:p>
            <a:pPr lvl="1"/>
            <a:r>
              <a:rPr lang="en-GB" dirty="0" smtClean="0"/>
              <a:t>2250 staff</a:t>
            </a:r>
          </a:p>
          <a:p>
            <a:r>
              <a:rPr lang="en-GB" dirty="0" smtClean="0"/>
              <a:t>annual budget</a:t>
            </a:r>
            <a:br>
              <a:rPr lang="en-GB" dirty="0" smtClean="0"/>
            </a:br>
            <a:r>
              <a:rPr lang="en-GB" dirty="0" smtClean="0"/>
              <a:t> ≈ 0.5 G£</a:t>
            </a:r>
          </a:p>
          <a:p>
            <a:r>
              <a:rPr lang="en-GB" dirty="0" smtClean="0"/>
              <a:t>straddling the Franco-Swiss boarder</a:t>
            </a:r>
            <a:endParaRPr lang="en-GB" dirty="0"/>
          </a:p>
        </p:txBody>
      </p:sp>
      <p:grpSp>
        <p:nvGrpSpPr>
          <p:cNvPr id="6" name="Group 5"/>
          <p:cNvGrpSpPr/>
          <p:nvPr/>
        </p:nvGrpSpPr>
        <p:grpSpPr>
          <a:xfrm>
            <a:off x="3779912" y="1340768"/>
            <a:ext cx="5096781" cy="4642339"/>
            <a:chOff x="3505462" y="1041009"/>
            <a:chExt cx="5096781" cy="4642339"/>
          </a:xfrm>
        </p:grpSpPr>
        <p:pic>
          <p:nvPicPr>
            <p:cNvPr id="7" name="Picture 6" descr="8701973-A4-at-144-dpi.jpg"/>
            <p:cNvPicPr>
              <a:picLocks noChangeAspect="1"/>
            </p:cNvPicPr>
            <p:nvPr/>
          </p:nvPicPr>
          <p:blipFill>
            <a:blip r:embed="rId2" cstate="print"/>
            <a:srcRect l="13251"/>
            <a:stretch>
              <a:fillRect/>
            </a:stretch>
          </p:blipFill>
          <p:spPr>
            <a:xfrm>
              <a:off x="3505462" y="1041009"/>
              <a:ext cx="5096781" cy="4642339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7709095" y="2222695"/>
              <a:ext cx="60465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b="1" dirty="0" smtClean="0">
                  <a:solidFill>
                    <a:srgbClr val="FFFF00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+mn-lt"/>
                </a:rPr>
                <a:t>LHC</a:t>
              </a:r>
              <a:endParaRPr lang="en-GB" sz="16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235341" y="1597539"/>
              <a:ext cx="179408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b="1" dirty="0" smtClean="0">
                  <a:solidFill>
                    <a:srgbClr val="FFFF00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+mn-lt"/>
                </a:rPr>
                <a:t>Jura (looking W)</a:t>
              </a:r>
              <a:endParaRPr lang="en-GB" sz="16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744654" y="4516585"/>
              <a:ext cx="309527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b="1" dirty="0" smtClean="0">
                  <a:solidFill>
                    <a:srgbClr val="FFFF00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+mn-lt"/>
                </a:rPr>
                <a:t>GVA (Geneva </a:t>
              </a:r>
              <a:r>
                <a:rPr lang="en-GB" sz="1600" b="1" dirty="0" err="1" smtClean="0">
                  <a:solidFill>
                    <a:srgbClr val="FFFF00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+mn-lt"/>
                </a:rPr>
                <a:t>Cointrin</a:t>
              </a:r>
              <a:r>
                <a:rPr lang="en-GB" sz="1600" b="1" dirty="0" smtClean="0">
                  <a:solidFill>
                    <a:srgbClr val="FFFF00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+mn-lt"/>
                </a:rPr>
                <a:t> airport)</a:t>
              </a:r>
              <a:endParaRPr lang="en-GB" sz="16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729598" y="2625185"/>
              <a:ext cx="59343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b="1" dirty="0" smtClean="0">
                  <a:solidFill>
                    <a:srgbClr val="FFFF00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+mn-lt"/>
                </a:rPr>
                <a:t>SPS</a:t>
              </a:r>
              <a:endParaRPr lang="en-GB" sz="16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557604" y="2193137"/>
              <a:ext cx="133722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b="1" dirty="0" err="1" smtClean="0">
                  <a:solidFill>
                    <a:srgbClr val="FFFF00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+mn-lt"/>
                </a:rPr>
                <a:t>Meyrin</a:t>
              </a:r>
              <a:r>
                <a:rPr lang="en-GB" sz="1600" b="1" dirty="0" smtClean="0">
                  <a:solidFill>
                    <a:srgbClr val="FFFF00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+mn-lt"/>
                </a:rPr>
                <a:t> (CH)</a:t>
              </a:r>
              <a:endParaRPr lang="en-GB" sz="16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261578" y="2517775"/>
              <a:ext cx="14734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b="1" dirty="0" err="1" smtClean="0">
                  <a:solidFill>
                    <a:srgbClr val="FFFF00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+mn-lt"/>
                </a:rPr>
                <a:t>Prevessin</a:t>
              </a:r>
              <a:r>
                <a:rPr lang="en-GB" sz="1600" b="1" dirty="0" smtClean="0">
                  <a:solidFill>
                    <a:srgbClr val="FFFF00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+mn-lt"/>
                </a:rPr>
                <a:t> (F)</a:t>
              </a:r>
              <a:endParaRPr lang="en-GB" sz="16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</a:endParaRPr>
            </a:p>
          </p:txBody>
        </p:sp>
      </p:grp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29-Nov-2010</a:t>
            </a:r>
            <a:endParaRPr lang="en-GB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C6DD8-88DA-4673-8D95-7A54C1D75542}" type="slidenum">
              <a:rPr lang="en-GB" smtClean="0"/>
              <a:pPr/>
              <a:t>2</a:t>
            </a:fld>
            <a:endParaRPr lang="en-GB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IET Event "Extreme Electromagnetics" - Cavity Resonators - E. Jensen/CERN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5696" y="260648"/>
            <a:ext cx="6984776" cy="1276350"/>
          </a:xfrm>
        </p:spPr>
        <p:txBody>
          <a:bodyPr/>
          <a:lstStyle/>
          <a:p>
            <a:r>
              <a:rPr lang="en-GB" dirty="0" smtClean="0"/>
              <a:t>The drift tubes of Linac 2</a:t>
            </a:r>
            <a:endParaRPr lang="en-GB" dirty="0"/>
          </a:p>
        </p:txBody>
      </p:sp>
      <p:pic>
        <p:nvPicPr>
          <p:cNvPr id="3" name="Content Placeholder 6" descr="Linac RF drift tubes jp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3608" y="1810146"/>
            <a:ext cx="7077422" cy="471519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Picture 3" descr="P1000980.JPG"/>
          <p:cNvPicPr>
            <a:picLocks noChangeAspect="1"/>
          </p:cNvPicPr>
          <p:nvPr/>
        </p:nvPicPr>
        <p:blipFill>
          <a:blip r:embed="rId3" cstate="print"/>
          <a:srcRect l="16331" t="19024" r="14261" b="12929"/>
          <a:stretch>
            <a:fillRect/>
          </a:stretch>
        </p:blipFill>
        <p:spPr>
          <a:xfrm rot="5400000">
            <a:off x="5610355" y="2894701"/>
            <a:ext cx="3035858" cy="223224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TextBox 4"/>
          <p:cNvSpPr txBox="1"/>
          <p:nvPr/>
        </p:nvSpPr>
        <p:spPr>
          <a:xfrm>
            <a:off x="5292080" y="5445224"/>
            <a:ext cx="3456384" cy="92333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drift tubes with incorporated quadrupoles,</a:t>
            </a:r>
          </a:p>
          <a:p>
            <a:pPr algn="ctr"/>
            <a:r>
              <a:rPr lang="en-GB" sz="1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JPARC JHF 324 MHz DTL</a:t>
            </a:r>
            <a:endParaRPr lang="en-GB" sz="1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29-Nov-2010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B0A51-65F0-4E5B-879D-CA4C666EBC5E}" type="slidenum">
              <a:rPr lang="en-GB" smtClean="0"/>
              <a:pPr/>
              <a:t>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IET Event "Extreme Electromagnetics" - Cavity Resonators - E. Jensen/CERN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 bwMode="auto">
          <a:xfrm>
            <a:off x="480060" y="5517232"/>
            <a:ext cx="8183880" cy="676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i="0" u="none" strike="noStrike" kern="0" cap="none" spc="0" normalizeH="0" baseline="0" noProof="0" dirty="0" smtClean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Verdana" pitchFamily="34" charset="0"/>
                <a:ea typeface="+mj-ea"/>
                <a:cs typeface="+mj-cs"/>
              </a:rPr>
              <a:t>50 to 1400 MeV – </a:t>
            </a:r>
            <a:r>
              <a:rPr lang="en-GB" sz="3600" kern="0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j-ea"/>
                <a:cs typeface="+mj-cs"/>
              </a:rPr>
              <a:t>PS Booster</a:t>
            </a:r>
            <a:endParaRPr kumimoji="0" lang="en-GB" sz="3600" i="0" u="none" strike="noStrike" kern="0" cap="none" spc="0" normalizeH="0" baseline="0" noProof="0" dirty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Verdana" pitchFamily="34" charset="0"/>
              <a:ea typeface="+mj-ea"/>
              <a:cs typeface="+mj-cs"/>
            </a:endParaRPr>
          </a:p>
        </p:txBody>
      </p:sp>
      <p:sp>
        <p:nvSpPr>
          <p:cNvPr id="8" name="Text Placeholder 2"/>
          <p:cNvSpPr txBox="1">
            <a:spLocks/>
          </p:cNvSpPr>
          <p:nvPr/>
        </p:nvSpPr>
        <p:spPr>
          <a:xfrm>
            <a:off x="632460" y="6245696"/>
            <a:ext cx="8183880" cy="420624"/>
          </a:xfrm>
          <a:prstGeom prst="rect">
            <a:avLst/>
          </a:prstGeom>
        </p:spPr>
        <p:txBody>
          <a:bodyPr vert="horz" lIns="118872" tIns="0" anchor="t">
            <a:normAutofit/>
          </a:bodyPr>
          <a:lstStyle/>
          <a:p>
            <a:pPr marL="0" marR="36576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7F09"/>
              </a:buClr>
              <a:buSzPct val="80000"/>
              <a:buFont typeface="Wingdings 2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07F09">
                    <a:shade val="50000"/>
                    <a:satMod val="110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Radius: 25 m (circumference 157 m),</a:t>
            </a:r>
            <a:r>
              <a:rPr kumimoji="0" lang="en-GB" sz="1800" b="0" i="0" u="none" strike="noStrike" kern="1200" cap="none" spc="0" normalizeH="0" noProof="0" dirty="0" smtClean="0">
                <a:ln>
                  <a:noFill/>
                </a:ln>
                <a:solidFill>
                  <a:srgbClr val="F07F09">
                    <a:shade val="50000"/>
                    <a:satMod val="110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4 rings stacked vertically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07F09">
                  <a:shade val="50000"/>
                  <a:satMod val="110000"/>
                </a:srgb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11" name="Content Placeholder 9" descr="0606052-mod.jpg.tif"/>
          <p:cNvPicPr>
            <a:picLocks/>
          </p:cNvPicPr>
          <p:nvPr/>
        </p:nvPicPr>
        <p:blipFill>
          <a:blip r:embed="rId2" cstate="print"/>
          <a:srcRect l="3170" r="262"/>
          <a:stretch>
            <a:fillRect/>
          </a:stretch>
        </p:blipFill>
        <p:spPr>
          <a:xfrm>
            <a:off x="550041" y="1628775"/>
            <a:ext cx="8043918" cy="3802512"/>
          </a:xfrm>
          <a:prstGeom prst="rect">
            <a:avLst/>
          </a:prstGeom>
        </p:spPr>
      </p:pic>
      <p:sp>
        <p:nvSpPr>
          <p:cNvPr id="12" name="Right Arrow 11"/>
          <p:cNvSpPr/>
          <p:nvPr/>
        </p:nvSpPr>
        <p:spPr>
          <a:xfrm rot="15298648">
            <a:off x="3527552" y="4503311"/>
            <a:ext cx="741872" cy="284671"/>
          </a:xfrm>
          <a:prstGeom prst="rightArrow">
            <a:avLst/>
          </a:prstGeom>
          <a:solidFill>
            <a:srgbClr val="F07F09"/>
          </a:solidFill>
          <a:ln w="42500" cap="flat" cmpd="sng" algn="ctr">
            <a:solidFill>
              <a:srgbClr val="F07F0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29-Nov-2010</a:t>
            </a:r>
            <a:endParaRPr lang="en-GB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B0A51-65F0-4E5B-879D-CA4C666EBC5E}" type="slidenum">
              <a:rPr lang="en-GB" smtClean="0"/>
              <a:pPr/>
              <a:t>21</a:t>
            </a:fld>
            <a:endParaRPr lang="en-GB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IET Event "Extreme Electromagnetics" - Cavity Resonators - E. Jensen/CERN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PSB</a:t>
            </a:r>
            <a:endParaRPr lang="en-GB" dirty="0"/>
          </a:p>
        </p:txBody>
      </p:sp>
      <p:pic>
        <p:nvPicPr>
          <p:cNvPr id="3" name="Picture 23" descr="0202030_02"/>
          <p:cNvPicPr>
            <a:picLocks noChangeAspect="1" noChangeArrowheads="1"/>
          </p:cNvPicPr>
          <p:nvPr/>
        </p:nvPicPr>
        <p:blipFill>
          <a:blip r:embed="rId2" cstate="print"/>
          <a:srcRect l="3680" r="25212"/>
          <a:stretch>
            <a:fillRect/>
          </a:stretch>
        </p:blipFill>
        <p:spPr bwMode="auto">
          <a:xfrm>
            <a:off x="4192458" y="1024341"/>
            <a:ext cx="4457163" cy="522712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Content Placeholder 9"/>
          <p:cNvSpPr txBox="1">
            <a:spLocks/>
          </p:cNvSpPr>
          <p:nvPr/>
        </p:nvSpPr>
        <p:spPr>
          <a:xfrm>
            <a:off x="383426" y="1628775"/>
            <a:ext cx="3752476" cy="475773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2" charset="2"/>
              <a:buChar char="u"/>
              <a:tabLst/>
              <a:defRPr/>
            </a:pPr>
            <a:r>
              <a:rPr kumimoji="0" lang="en-GB" sz="18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 separate</a:t>
            </a:r>
            <a:r>
              <a:rPr kumimoji="0" lang="en-GB" sz="180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rings, </a:t>
            </a:r>
            <a:r>
              <a:rPr lang="en-GB" sz="1800" kern="0" dirty="0" smtClean="0">
                <a:latin typeface="+mn-lt"/>
              </a:rPr>
              <a:t>25 m radius. </a:t>
            </a:r>
            <a:endParaRPr kumimoji="0" lang="en-GB" sz="180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2" charset="2"/>
              <a:buChar char="u"/>
              <a:tabLst/>
              <a:defRPr/>
            </a:pPr>
            <a:r>
              <a:rPr kumimoji="0" lang="en-GB" sz="18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Injection into the 4 rings is done sequentially</a:t>
            </a:r>
            <a:r>
              <a:rPr kumimoji="0" lang="en-GB" sz="180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and slowly (up to 20 turns per ring).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2" charset="2"/>
              <a:buChar char="u"/>
              <a:tabLst/>
              <a:defRPr/>
            </a:pPr>
            <a:r>
              <a:rPr lang="en-GB" sz="1800" kern="0" dirty="0" smtClean="0">
                <a:latin typeface="+mn-lt"/>
              </a:rPr>
              <a:t>The PSB can store up to 4 10</a:t>
            </a:r>
            <a:r>
              <a:rPr lang="en-GB" sz="1800" kern="0" baseline="30000" dirty="0" smtClean="0">
                <a:latin typeface="+mn-lt"/>
              </a:rPr>
              <a:t>13</a:t>
            </a:r>
            <a:r>
              <a:rPr lang="en-GB" sz="1800" kern="0" dirty="0" smtClean="0">
                <a:latin typeface="+mn-lt"/>
              </a:rPr>
              <a:t> protons.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2" charset="2"/>
              <a:buChar char="u"/>
              <a:tabLst/>
              <a:defRPr/>
            </a:pPr>
            <a:r>
              <a:rPr lang="en-GB" sz="1800" kern="0" dirty="0" smtClean="0">
                <a:latin typeface="+mn-lt"/>
              </a:rPr>
              <a:t>The Booster uses </a:t>
            </a:r>
            <a:r>
              <a:rPr lang="en-GB" sz="1800" b="1" kern="0" dirty="0" smtClean="0">
                <a:latin typeface="+mn-lt"/>
              </a:rPr>
              <a:t>Ferrite Cavities</a:t>
            </a:r>
            <a:r>
              <a:rPr lang="en-GB" sz="1800" kern="0" dirty="0" smtClean="0">
                <a:latin typeface="+mn-lt"/>
              </a:rPr>
              <a:t> in its RF systems.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2" charset="2"/>
              <a:buChar char="u"/>
              <a:tabLst/>
              <a:defRPr/>
            </a:pPr>
            <a:endParaRPr kumimoji="0" lang="en-GB" sz="1800" i="0" u="none" strike="noStrike" kern="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29-Nov-2010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B0A51-65F0-4E5B-879D-CA4C666EBC5E}" type="slidenum">
              <a:rPr lang="en-GB" smtClean="0"/>
              <a:pPr/>
              <a:t>22</a:t>
            </a:fld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IET Event "Extreme Electromagnetics" - Cavity Resonators - E. Jensen/CERN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PSB cavity 3 … 8 MHz</a:t>
            </a:r>
            <a:endParaRPr lang="en-GB" dirty="0"/>
          </a:p>
        </p:txBody>
      </p:sp>
      <p:pic>
        <p:nvPicPr>
          <p:cNvPr id="3" name="Content Placeholder 6" descr="PSB Cavity198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19672" y="1628775"/>
            <a:ext cx="6933406" cy="462227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395536" y="1916832"/>
            <a:ext cx="1368152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1983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27784" y="2348880"/>
            <a:ext cx="16561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</a:rPr>
              <a:t>Ferrite rings</a:t>
            </a:r>
            <a:endParaRPr lang="en-GB" sz="1600" b="1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/>
                </a:outerShdw>
              </a:effectLst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27984" y="2564904"/>
            <a:ext cx="17918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</a:rPr>
              <a:t>accelerating gap</a:t>
            </a:r>
            <a:endParaRPr lang="en-GB" sz="1600" b="1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/>
                </a:outerShdw>
              </a:effectLst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55976" y="5517232"/>
            <a:ext cx="16561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</a:rPr>
              <a:t>Final amplifier (tetrodes)</a:t>
            </a:r>
            <a:endParaRPr lang="en-GB" sz="1600" b="1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/>
                </a:outerShdw>
              </a:effectLst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72200" y="2204864"/>
            <a:ext cx="16561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</a:rPr>
              <a:t>magnetic bias</a:t>
            </a:r>
            <a:endParaRPr lang="en-GB" sz="1600" b="1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/>
                </a:outerShdw>
              </a:effectLst>
              <a:latin typeface="+mn-lt"/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29-Nov-2010</a:t>
            </a:r>
            <a:endParaRPr lang="en-GB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B0A51-65F0-4E5B-879D-CA4C666EBC5E}" type="slidenum">
              <a:rPr lang="en-GB" smtClean="0"/>
              <a:pPr/>
              <a:t>23</a:t>
            </a:fld>
            <a:endParaRPr lang="en-GB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IET Event "Extreme Electromagnetics" - Cavity Resonators - E. Jensen/CERN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PSB cavity 0.6 … 2 MHz</a:t>
            </a:r>
            <a:endParaRPr lang="en-GB" dirty="0"/>
          </a:p>
        </p:txBody>
      </p:sp>
      <p:pic>
        <p:nvPicPr>
          <p:cNvPr id="4" name="Picture 3" descr="C021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6510" y="1517865"/>
            <a:ext cx="7031954" cy="493547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Title 1"/>
          <p:cNvSpPr txBox="1">
            <a:spLocks/>
          </p:cNvSpPr>
          <p:nvPr/>
        </p:nvSpPr>
        <p:spPr bwMode="auto">
          <a:xfrm>
            <a:off x="323528" y="1916832"/>
            <a:ext cx="1368152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1996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220072" y="2708920"/>
            <a:ext cx="16561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</a:rPr>
              <a:t>Ferrite rings</a:t>
            </a:r>
            <a:endParaRPr lang="en-GB" sz="1600" b="1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/>
                </a:outerShdw>
              </a:effectLst>
              <a:latin typeface="+mn-lt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29-Nov-2010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B0A51-65F0-4E5B-879D-CA4C666EBC5E}" type="slidenum">
              <a:rPr lang="en-GB" smtClean="0"/>
              <a:pPr/>
              <a:t>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IET Event "Extreme Electromagnetics" - Cavity Resonators - E. Jensen/CERN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 bwMode="auto">
          <a:xfrm>
            <a:off x="480060" y="5517232"/>
            <a:ext cx="8183880" cy="676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i="0" u="none" strike="noStrike" kern="0" cap="none" spc="0" normalizeH="0" baseline="0" noProof="0" dirty="0" smtClean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Verdana" pitchFamily="34" charset="0"/>
                <a:ea typeface="+mj-ea"/>
                <a:cs typeface="+mj-cs"/>
              </a:rPr>
              <a:t>1.4 to 26 </a:t>
            </a:r>
            <a:r>
              <a:rPr lang="en-GB" sz="3600" kern="0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j-ea"/>
                <a:cs typeface="+mj-cs"/>
              </a:rPr>
              <a:t>G</a:t>
            </a:r>
            <a:r>
              <a:rPr kumimoji="0" lang="en-GB" sz="3600" i="0" u="none" strike="noStrike" kern="0" cap="none" spc="0" normalizeH="0" baseline="0" noProof="0" dirty="0" err="1" smtClean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Verdana" pitchFamily="34" charset="0"/>
                <a:ea typeface="+mj-ea"/>
                <a:cs typeface="+mj-cs"/>
              </a:rPr>
              <a:t>eV</a:t>
            </a:r>
            <a:r>
              <a:rPr kumimoji="0" lang="en-GB" sz="3600" i="0" u="none" strike="noStrike" kern="0" cap="none" spc="0" normalizeH="0" baseline="0" noProof="0" dirty="0" smtClean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Verdana" pitchFamily="34" charset="0"/>
                <a:ea typeface="+mj-ea"/>
                <a:cs typeface="+mj-cs"/>
              </a:rPr>
              <a:t> – </a:t>
            </a:r>
            <a:r>
              <a:rPr lang="en-GB" sz="3600" kern="0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j-ea"/>
                <a:cs typeface="+mj-cs"/>
              </a:rPr>
              <a:t>PS</a:t>
            </a:r>
            <a:endParaRPr kumimoji="0" lang="en-GB" sz="3600" i="0" u="none" strike="noStrike" kern="0" cap="none" spc="0" normalizeH="0" baseline="0" noProof="0" dirty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Verdana" pitchFamily="34" charset="0"/>
              <a:ea typeface="+mj-ea"/>
              <a:cs typeface="+mj-cs"/>
            </a:endParaRPr>
          </a:p>
        </p:txBody>
      </p:sp>
      <p:sp>
        <p:nvSpPr>
          <p:cNvPr id="8" name="Text Placeholder 2"/>
          <p:cNvSpPr txBox="1">
            <a:spLocks/>
          </p:cNvSpPr>
          <p:nvPr/>
        </p:nvSpPr>
        <p:spPr>
          <a:xfrm>
            <a:off x="632460" y="6245696"/>
            <a:ext cx="8183880" cy="420624"/>
          </a:xfrm>
          <a:prstGeom prst="rect">
            <a:avLst/>
          </a:prstGeom>
        </p:spPr>
        <p:txBody>
          <a:bodyPr vert="horz" lIns="118872" tIns="0" anchor="t">
            <a:normAutofit/>
          </a:bodyPr>
          <a:lstStyle/>
          <a:p>
            <a:pPr marL="0" marR="36576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7F09"/>
              </a:buClr>
              <a:buSzPct val="80000"/>
              <a:buFont typeface="Wingdings 2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07F09">
                    <a:shade val="50000"/>
                    <a:satMod val="110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Radius: 100 m (circumference 628 m = 4 x PSB)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07F09">
                  <a:shade val="50000"/>
                  <a:satMod val="110000"/>
                </a:srgb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10" name="Content Placeholder 9" descr="0606052-mod.jpg.tif"/>
          <p:cNvPicPr>
            <a:picLocks/>
          </p:cNvPicPr>
          <p:nvPr/>
        </p:nvPicPr>
        <p:blipFill>
          <a:blip r:embed="rId2" cstate="print"/>
          <a:srcRect l="3170" r="262"/>
          <a:stretch>
            <a:fillRect/>
          </a:stretch>
        </p:blipFill>
        <p:spPr>
          <a:xfrm>
            <a:off x="550041" y="1628775"/>
            <a:ext cx="8043918" cy="3802512"/>
          </a:xfrm>
          <a:prstGeom prst="rect">
            <a:avLst/>
          </a:prstGeom>
        </p:spPr>
      </p:pic>
      <p:sp>
        <p:nvSpPr>
          <p:cNvPr id="13" name="Right Arrow 12"/>
          <p:cNvSpPr/>
          <p:nvPr/>
        </p:nvSpPr>
        <p:spPr>
          <a:xfrm rot="15298648">
            <a:off x="4251467" y="5019234"/>
            <a:ext cx="741872" cy="284671"/>
          </a:xfrm>
          <a:prstGeom prst="rightArrow">
            <a:avLst/>
          </a:prstGeom>
          <a:solidFill>
            <a:srgbClr val="F07F09"/>
          </a:solidFill>
          <a:ln w="42500" cap="flat" cmpd="sng" algn="ctr">
            <a:solidFill>
              <a:srgbClr val="F07F0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29-Nov-2010</a:t>
            </a:r>
            <a:endParaRPr lang="en-GB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B0A51-65F0-4E5B-879D-CA4C666EBC5E}" type="slidenum">
              <a:rPr lang="en-GB" smtClean="0"/>
              <a:pPr/>
              <a:t>25</a:t>
            </a:fld>
            <a:endParaRPr lang="en-GB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IET Event "Extreme Electromagnetics" - Cavity Resonators - E. Jensen/CERN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5696" y="260648"/>
            <a:ext cx="6984776" cy="1276350"/>
          </a:xfrm>
        </p:spPr>
        <p:txBody>
          <a:bodyPr/>
          <a:lstStyle/>
          <a:p>
            <a:r>
              <a:rPr lang="en-GB" dirty="0" smtClean="0"/>
              <a:t>PS – Proton Synchrotron</a:t>
            </a:r>
            <a:endParaRPr lang="en-GB" dirty="0"/>
          </a:p>
        </p:txBody>
      </p:sp>
      <p:pic>
        <p:nvPicPr>
          <p:cNvPr id="3" name="Picture 2" descr="E:\Multimedia\CERN\Fotos\p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47577" y="1412750"/>
            <a:ext cx="6468839" cy="485162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29-Nov-2010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B0A51-65F0-4E5B-879D-CA4C666EBC5E}" type="slidenum">
              <a:rPr lang="en-GB" smtClean="0"/>
              <a:pPr/>
              <a:t>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IET Event "Extreme Electromagnetics" - Cavity Resonators - E. Jensen/CERN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5696" y="260648"/>
            <a:ext cx="7128792" cy="1276350"/>
          </a:xfrm>
        </p:spPr>
        <p:txBody>
          <a:bodyPr/>
          <a:lstStyle/>
          <a:p>
            <a:r>
              <a:rPr lang="en-GB" sz="3600" dirty="0" smtClean="0"/>
              <a:t>Acceleration in a synchrotron</a:t>
            </a:r>
            <a:endParaRPr lang="en-GB" sz="3600" dirty="0"/>
          </a:p>
        </p:txBody>
      </p:sp>
      <p:sp>
        <p:nvSpPr>
          <p:cNvPr id="21" name="Content Placeholder 20"/>
          <p:cNvSpPr>
            <a:spLocks noGrp="1"/>
          </p:cNvSpPr>
          <p:nvPr>
            <p:ph idx="1"/>
          </p:nvPr>
        </p:nvSpPr>
        <p:spPr>
          <a:xfrm>
            <a:off x="1547664" y="1412776"/>
            <a:ext cx="6910536" cy="4683224"/>
          </a:xfrm>
        </p:spPr>
        <p:txBody>
          <a:bodyPr/>
          <a:lstStyle/>
          <a:p>
            <a:r>
              <a:rPr lang="en-GB" sz="2000" b="0" dirty="0" smtClean="0"/>
              <a:t>Acceleration happens inside cavity resonators.</a:t>
            </a:r>
          </a:p>
          <a:p>
            <a:r>
              <a:rPr lang="en-GB" sz="2000" b="0" dirty="0" smtClean="0"/>
              <a:t>The particles come in packages (bunches)</a:t>
            </a:r>
          </a:p>
          <a:p>
            <a:r>
              <a:rPr lang="en-GB" sz="2000" b="0" dirty="0" smtClean="0"/>
              <a:t>If </a:t>
            </a:r>
            <a:r>
              <a:rPr lang="en-GB" sz="2000" b="0" i="1" dirty="0" smtClean="0"/>
              <a:t>h</a:t>
            </a:r>
            <a:r>
              <a:rPr lang="en-GB" sz="2000" b="0" dirty="0" smtClean="0"/>
              <a:t> bunches fit on a circumference, the RF is </a:t>
            </a:r>
            <a:r>
              <a:rPr lang="en-GB" sz="2000" b="0" i="1" dirty="0" smtClean="0"/>
              <a:t>h </a:t>
            </a:r>
            <a:r>
              <a:rPr lang="en-GB" sz="2000" b="0" i="1" dirty="0" err="1" smtClean="0"/>
              <a:t>f</a:t>
            </a:r>
            <a:r>
              <a:rPr lang="en-GB" sz="2000" b="0" i="1" baseline="-25000" dirty="0" err="1" smtClean="0"/>
              <a:t>rev</a:t>
            </a:r>
            <a:r>
              <a:rPr lang="en-GB" sz="2000" b="0" dirty="0" smtClean="0"/>
              <a:t>.</a:t>
            </a:r>
          </a:p>
          <a:p>
            <a:r>
              <a:rPr lang="en-GB" sz="2000" b="0" i="1" dirty="0" err="1" smtClean="0"/>
              <a:t>f</a:t>
            </a:r>
            <a:r>
              <a:rPr lang="en-GB" sz="2000" b="0" i="1" baseline="-25000" dirty="0" err="1" smtClean="0"/>
              <a:t>rev</a:t>
            </a:r>
            <a:r>
              <a:rPr lang="en-GB" sz="2000" b="0" i="1" baseline="-25000" dirty="0" smtClean="0"/>
              <a:t> </a:t>
            </a:r>
            <a:r>
              <a:rPr lang="en-GB" sz="2000" b="0" dirty="0" smtClean="0"/>
              <a:t> is the particle speed divided by the circumference.</a:t>
            </a:r>
            <a:endParaRPr lang="en-GB" sz="2000" b="0" dirty="0"/>
          </a:p>
        </p:txBody>
      </p:sp>
      <p:grpSp>
        <p:nvGrpSpPr>
          <p:cNvPr id="22" name="Group 21"/>
          <p:cNvGrpSpPr/>
          <p:nvPr/>
        </p:nvGrpSpPr>
        <p:grpSpPr>
          <a:xfrm>
            <a:off x="2042938" y="3111648"/>
            <a:ext cx="5913438" cy="3341688"/>
            <a:chOff x="1679289" y="3111648"/>
            <a:chExt cx="5913438" cy="3341688"/>
          </a:xfrm>
        </p:grpSpPr>
        <p:graphicFrame>
          <p:nvGraphicFramePr>
            <p:cNvPr id="3" name="Object 2"/>
            <p:cNvGraphicFramePr>
              <a:graphicFrameLocks noChangeAspect="1"/>
            </p:cNvGraphicFramePr>
            <p:nvPr/>
          </p:nvGraphicFramePr>
          <p:xfrm>
            <a:off x="1679289" y="3111648"/>
            <a:ext cx="5913438" cy="3341688"/>
          </p:xfrm>
          <a:graphic>
            <a:graphicData uri="http://schemas.openxmlformats.org/presentationml/2006/ole">
              <p:oleObj spid="_x0000_s1026" r:id="rId3" imgW="5577735" imgH="3152815" progId="">
                <p:embed/>
              </p:oleObj>
            </a:graphicData>
          </a:graphic>
        </p:graphicFrame>
        <p:grpSp>
          <p:nvGrpSpPr>
            <p:cNvPr id="4" name="Group 3"/>
            <p:cNvGrpSpPr/>
            <p:nvPr/>
          </p:nvGrpSpPr>
          <p:grpSpPr>
            <a:xfrm>
              <a:off x="4053254" y="3623635"/>
              <a:ext cx="383710" cy="863844"/>
              <a:chOff x="750498" y="3278039"/>
              <a:chExt cx="383710" cy="1083658"/>
            </a:xfrm>
          </p:grpSpPr>
          <p:sp>
            <p:nvSpPr>
              <p:cNvPr id="5" name="Arc 4"/>
              <p:cNvSpPr/>
              <p:nvPr/>
            </p:nvSpPr>
            <p:spPr>
              <a:xfrm>
                <a:off x="750498" y="3278039"/>
                <a:ext cx="383710" cy="863844"/>
              </a:xfrm>
              <a:prstGeom prst="arc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" name="Arc 5"/>
              <p:cNvSpPr/>
              <p:nvPr/>
            </p:nvSpPr>
            <p:spPr>
              <a:xfrm flipH="1">
                <a:off x="750498" y="3278039"/>
                <a:ext cx="383710" cy="863844"/>
              </a:xfrm>
              <a:prstGeom prst="arc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" name="Arc 6"/>
              <p:cNvSpPr/>
              <p:nvPr/>
            </p:nvSpPr>
            <p:spPr>
              <a:xfrm flipV="1">
                <a:off x="750498" y="3497853"/>
                <a:ext cx="383710" cy="863844"/>
              </a:xfrm>
              <a:prstGeom prst="arc">
                <a:avLst>
                  <a:gd name="adj1" fmla="val 16264707"/>
                  <a:gd name="adj2" fmla="val 0"/>
                </a:avLst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" name="Arc 7"/>
              <p:cNvSpPr/>
              <p:nvPr/>
            </p:nvSpPr>
            <p:spPr>
              <a:xfrm flipH="1" flipV="1">
                <a:off x="750498" y="3497853"/>
                <a:ext cx="383710" cy="863844"/>
              </a:xfrm>
              <a:prstGeom prst="arc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4040175" y="4496271"/>
              <a:ext cx="383710" cy="863844"/>
              <a:chOff x="750498" y="3278039"/>
              <a:chExt cx="383710" cy="1083658"/>
            </a:xfrm>
          </p:grpSpPr>
          <p:sp>
            <p:nvSpPr>
              <p:cNvPr id="10" name="Arc 9"/>
              <p:cNvSpPr/>
              <p:nvPr/>
            </p:nvSpPr>
            <p:spPr>
              <a:xfrm>
                <a:off x="750498" y="3278039"/>
                <a:ext cx="383710" cy="863844"/>
              </a:xfrm>
              <a:prstGeom prst="arc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" name="Arc 10"/>
              <p:cNvSpPr/>
              <p:nvPr/>
            </p:nvSpPr>
            <p:spPr>
              <a:xfrm flipH="1">
                <a:off x="750498" y="3278039"/>
                <a:ext cx="383710" cy="863844"/>
              </a:xfrm>
              <a:prstGeom prst="arc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" name="Arc 11"/>
              <p:cNvSpPr/>
              <p:nvPr/>
            </p:nvSpPr>
            <p:spPr>
              <a:xfrm flipV="1">
                <a:off x="750498" y="3497853"/>
                <a:ext cx="383710" cy="863844"/>
              </a:xfrm>
              <a:prstGeom prst="arc">
                <a:avLst>
                  <a:gd name="adj1" fmla="val 16264707"/>
                  <a:gd name="adj2" fmla="val 0"/>
                </a:avLst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" name="Arc 12"/>
              <p:cNvSpPr/>
              <p:nvPr/>
            </p:nvSpPr>
            <p:spPr>
              <a:xfrm flipH="1" flipV="1">
                <a:off x="750498" y="3497853"/>
                <a:ext cx="383710" cy="863844"/>
              </a:xfrm>
              <a:prstGeom prst="arc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4022591" y="5368907"/>
              <a:ext cx="383710" cy="863844"/>
              <a:chOff x="750498" y="3278039"/>
              <a:chExt cx="383710" cy="1083658"/>
            </a:xfrm>
          </p:grpSpPr>
          <p:sp>
            <p:nvSpPr>
              <p:cNvPr id="15" name="Arc 14"/>
              <p:cNvSpPr/>
              <p:nvPr/>
            </p:nvSpPr>
            <p:spPr>
              <a:xfrm>
                <a:off x="750498" y="3278039"/>
                <a:ext cx="383710" cy="863844"/>
              </a:xfrm>
              <a:prstGeom prst="arc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" name="Arc 15"/>
              <p:cNvSpPr/>
              <p:nvPr/>
            </p:nvSpPr>
            <p:spPr>
              <a:xfrm flipH="1">
                <a:off x="750498" y="3278039"/>
                <a:ext cx="383710" cy="863844"/>
              </a:xfrm>
              <a:prstGeom prst="arc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" name="Arc 16"/>
              <p:cNvSpPr/>
              <p:nvPr/>
            </p:nvSpPr>
            <p:spPr>
              <a:xfrm flipV="1">
                <a:off x="750498" y="3497853"/>
                <a:ext cx="383710" cy="863844"/>
              </a:xfrm>
              <a:prstGeom prst="arc">
                <a:avLst>
                  <a:gd name="adj1" fmla="val 16264707"/>
                  <a:gd name="adj2" fmla="val 0"/>
                </a:avLst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" name="Arc 17"/>
              <p:cNvSpPr/>
              <p:nvPr/>
            </p:nvSpPr>
            <p:spPr>
              <a:xfrm flipH="1" flipV="1">
                <a:off x="750498" y="3497853"/>
                <a:ext cx="383710" cy="863844"/>
              </a:xfrm>
              <a:prstGeom prst="arc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9" name="TextBox 18"/>
            <p:cNvSpPr txBox="1"/>
            <p:nvPr/>
          </p:nvSpPr>
          <p:spPr>
            <a:xfrm>
              <a:off x="3851920" y="3177172"/>
              <a:ext cx="97174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solidFill>
                    <a:schemeClr val="bg2"/>
                  </a:solidFill>
                  <a:latin typeface="+mn-lt"/>
                </a:rPr>
                <a:t>cavity</a:t>
              </a:r>
              <a:endParaRPr lang="en-GB" dirty="0">
                <a:solidFill>
                  <a:schemeClr val="bg2"/>
                </a:solidFill>
                <a:latin typeface="+mn-lt"/>
              </a:endParaRPr>
            </a:p>
          </p:txBody>
        </p:sp>
      </p:grpSp>
      <p:sp>
        <p:nvSpPr>
          <p:cNvPr id="23" name="Date Placeholder 2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29-Nov-2010</a:t>
            </a:r>
            <a:endParaRPr lang="en-GB"/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C6DD8-88DA-4673-8D95-7A54C1D75542}" type="slidenum">
              <a:rPr lang="en-GB" smtClean="0"/>
              <a:pPr/>
              <a:t>27</a:t>
            </a:fld>
            <a:endParaRPr lang="en-GB"/>
          </a:p>
        </p:txBody>
      </p:sp>
      <p:sp>
        <p:nvSpPr>
          <p:cNvPr id="25" name="Footer Placeholder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IET Event "Extreme Electromagnetics" - Cavity Resonators - E. Jensen/CERN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PS accelerating cavities</a:t>
            </a:r>
            <a:endParaRPr lang="en-GB" dirty="0"/>
          </a:p>
        </p:txBody>
      </p:sp>
      <p:pic>
        <p:nvPicPr>
          <p:cNvPr id="4" name="Content Placeholder 6" descr="PS Cavity198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19672" y="1628775"/>
            <a:ext cx="6700838" cy="446722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29-Nov-2010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C6DD8-88DA-4673-8D95-7A54C1D75542}" type="slidenum">
              <a:rPr lang="en-GB" smtClean="0"/>
              <a:pPr/>
              <a:t>28</a:t>
            </a:fld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IET Event "Extreme Electromagnetics" - Cavity Resonators - E. Jensen/CERN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4176" y="260648"/>
            <a:ext cx="7524328" cy="1276350"/>
          </a:xfrm>
        </p:spPr>
        <p:txBody>
          <a:bodyPr/>
          <a:lstStyle/>
          <a:p>
            <a:r>
              <a:rPr lang="en-GB" sz="3600" dirty="0" smtClean="0"/>
              <a:t>Longitudinal beam “gymnastics”</a:t>
            </a:r>
            <a:endParaRPr lang="en-GB" sz="3600" dirty="0"/>
          </a:p>
        </p:txBody>
      </p:sp>
      <p:pic>
        <p:nvPicPr>
          <p:cNvPr id="4" name="Picture 247" descr="Tomoscope_Triple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7692" b="7692"/>
          <a:stretch>
            <a:fillRect/>
          </a:stretch>
        </p:blipFill>
        <p:spPr bwMode="auto">
          <a:xfrm>
            <a:off x="1835696" y="1484784"/>
            <a:ext cx="5076355" cy="4467225"/>
          </a:xfrm>
          <a:prstGeom prst="rect">
            <a:avLst/>
          </a:prstGeom>
          <a:noFill/>
        </p:spPr>
      </p:pic>
      <p:cxnSp>
        <p:nvCxnSpPr>
          <p:cNvPr id="6" name="Straight Arrow Connector 5"/>
          <p:cNvCxnSpPr/>
          <p:nvPr/>
        </p:nvCxnSpPr>
        <p:spPr bwMode="auto">
          <a:xfrm rot="5400000" flipH="1" flipV="1">
            <a:off x="611560" y="3212976"/>
            <a:ext cx="1872208" cy="158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7" name="TextBox 6"/>
          <p:cNvSpPr txBox="1"/>
          <p:nvPr/>
        </p:nvSpPr>
        <p:spPr>
          <a:xfrm>
            <a:off x="755576" y="2708920"/>
            <a:ext cx="7585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time</a:t>
            </a:r>
            <a:endParaRPr lang="en-GB" sz="20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</p:txBody>
      </p:sp>
      <p:cxnSp>
        <p:nvCxnSpPr>
          <p:cNvPr id="9" name="Straight Arrow Connector 8"/>
          <p:cNvCxnSpPr/>
          <p:nvPr/>
        </p:nvCxnSpPr>
        <p:spPr bwMode="auto">
          <a:xfrm>
            <a:off x="3419872" y="6093296"/>
            <a:ext cx="1512168" cy="158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4067944" y="6165304"/>
            <a:ext cx="13612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RF phase</a:t>
            </a:r>
            <a:endParaRPr lang="en-GB" sz="20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29-Nov-2010</a:t>
            </a:r>
            <a:endParaRPr lang="en-GB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C6DD8-88DA-4673-8D95-7A54C1D75542}" type="slidenum">
              <a:rPr lang="en-GB" smtClean="0"/>
              <a:pPr/>
              <a:t>29</a:t>
            </a:fld>
            <a:endParaRPr lang="en-GB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IET Event "Extreme Electromagnetics" - Cavity Resonators - E. Jensen/CERN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Science – Fiction </a:t>
            </a:r>
            <a:endParaRPr lang="en-GB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478494"/>
            <a:ext cx="4104456" cy="2462674"/>
          </a:xfrm>
          <a:prstGeom prst="rect">
            <a:avLst/>
          </a:prstGeom>
          <a:noFill/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</p:pic>
      <p:pic>
        <p:nvPicPr>
          <p:cNvPr id="5123" name="Picture 3" descr="\\cern.ch\dfs\Users\j\jensene\Documents\IET\1011301_14-A4-at-144-dp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7957" y="3429000"/>
            <a:ext cx="4191588" cy="2795257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51520" y="2190462"/>
            <a:ext cx="42484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</a:rPr>
              <a:t>In the movie “Angels and Demons”, 2009</a:t>
            </a:r>
            <a:endParaRPr lang="en-GB" sz="1600" b="1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/>
                </a:outerShdw>
              </a:effectLst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16016" y="3090446"/>
            <a:ext cx="42484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</a:rPr>
              <a:t>In the alpha experiment @ CERN, 2010</a:t>
            </a:r>
            <a:endParaRPr lang="en-GB" sz="1600" b="1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/>
                </a:outerShdw>
              </a:effectLst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68144" y="2564904"/>
            <a:ext cx="2160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</a:rPr>
              <a:t>SCIENCE</a:t>
            </a:r>
            <a:endParaRPr lang="en-GB" sz="2000" b="1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/>
                </a:outerShdw>
              </a:effectLst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31640" y="1798484"/>
            <a:ext cx="2160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</a:rPr>
              <a:t>FICTION</a:t>
            </a:r>
            <a:endParaRPr lang="en-GB" sz="2000" b="1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/>
                </a:outerShdw>
              </a:effectLst>
              <a:latin typeface="+mn-lt"/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29-Nov-2010</a:t>
            </a:r>
            <a:endParaRPr lang="en-GB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C6DD8-88DA-4673-8D95-7A54C1D75542}" type="slidenum">
              <a:rPr lang="en-GB" smtClean="0"/>
              <a:pPr/>
              <a:t>3</a:t>
            </a:fld>
            <a:endParaRPr lang="en-GB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IET Event "Extreme Electromagnetics" - Cavity Resonators - E. Jensen/CERN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PS 80 MHz cavity</a:t>
            </a:r>
            <a:endParaRPr lang="en-GB" dirty="0"/>
          </a:p>
        </p:txBody>
      </p:sp>
      <p:pic>
        <p:nvPicPr>
          <p:cNvPr id="4" name="Content Placeholder 8" descr="DSC_021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20512" r="8974"/>
          <a:stretch>
            <a:fillRect/>
          </a:stretch>
        </p:blipFill>
        <p:spPr>
          <a:xfrm>
            <a:off x="518213" y="1700808"/>
            <a:ext cx="4701859" cy="446449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Picture 5" descr="80MHzsketch"/>
          <p:cNvPicPr>
            <a:picLocks noChangeAspect="1" noChangeArrowheads="1"/>
          </p:cNvPicPr>
          <p:nvPr/>
        </p:nvPicPr>
        <p:blipFill>
          <a:blip r:embed="rId3" cstate="print"/>
          <a:srcRect l="5547" t="2740" b="15068"/>
          <a:stretch>
            <a:fillRect/>
          </a:stretch>
        </p:blipFill>
        <p:spPr bwMode="auto">
          <a:xfrm>
            <a:off x="5580112" y="1628800"/>
            <a:ext cx="3278221" cy="4658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29-Nov-2010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C6DD8-88DA-4673-8D95-7A54C1D75542}" type="slidenum">
              <a:rPr lang="en-GB" smtClean="0"/>
              <a:pPr/>
              <a:t>30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IET Event "Extreme Electromagnetics" - Cavity Resonators - E. Jensen/CERN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Higher Order Modes</a:t>
            </a:r>
            <a:endParaRPr lang="en-GB" dirty="0"/>
          </a:p>
        </p:txBody>
      </p:sp>
      <p:pic>
        <p:nvPicPr>
          <p:cNvPr id="4" name="Content Placeholder 3" descr="Mode_summary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51519" y="1844824"/>
            <a:ext cx="4842021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5076056" y="1988840"/>
            <a:ext cx="3810000" cy="4114800"/>
          </a:xfrm>
        </p:spPr>
        <p:txBody>
          <a:bodyPr/>
          <a:lstStyle/>
          <a:p>
            <a:pPr marL="357188" indent="-357188">
              <a:buFont typeface="Arial" pitchFamily="34" charset="0"/>
              <a:buChar char="•"/>
            </a:pPr>
            <a:r>
              <a:rPr lang="en-GB" sz="1800" b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In a cavity resonator, many “modes” can exist.</a:t>
            </a:r>
          </a:p>
          <a:p>
            <a:pPr marL="357188" indent="-357188">
              <a:buFont typeface="Arial" pitchFamily="34" charset="0"/>
              <a:buChar char="•"/>
            </a:pPr>
            <a:r>
              <a:rPr lang="en-GB" sz="1800" b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The cavity is designed to operate in the fundamental mode.</a:t>
            </a:r>
          </a:p>
          <a:p>
            <a:pPr marL="357188" indent="-357188">
              <a:buFont typeface="Arial" pitchFamily="34" charset="0"/>
              <a:buChar char="•"/>
            </a:pPr>
            <a:r>
              <a:rPr lang="en-GB" sz="1800" b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HOM’s can also interact with the beam and make it unstable.</a:t>
            </a:r>
          </a:p>
          <a:p>
            <a:pPr marL="357188" indent="-357188">
              <a:buFont typeface="Arial" pitchFamily="34" charset="0"/>
              <a:buChar char="•"/>
            </a:pPr>
            <a:r>
              <a:rPr lang="en-GB" sz="1800" b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In order to allow stable operation with large beam currents, HOM’s must be damped.</a:t>
            </a:r>
          </a:p>
          <a:p>
            <a:endParaRPr lang="en-GB" sz="1800" b="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29-Nov-2010</a:t>
            </a:r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596BE-A89E-4684-9FC8-D14C1153E041}" type="slidenum">
              <a:rPr lang="en-GB" smtClean="0"/>
              <a:pPr/>
              <a:t>31</a:t>
            </a:fld>
            <a:endParaRPr lang="en-GB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IET Event "Extreme Electromagnetics" - Cavity Resonators - E. Jensen/CERN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 bwMode="auto">
          <a:xfrm>
            <a:off x="480060" y="5517232"/>
            <a:ext cx="8183880" cy="676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i="0" u="none" strike="noStrike" kern="0" cap="none" spc="0" normalizeH="0" baseline="0" noProof="0" dirty="0" smtClean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Verdana" pitchFamily="34" charset="0"/>
                <a:ea typeface="+mj-ea"/>
                <a:cs typeface="+mj-cs"/>
              </a:rPr>
              <a:t>26 to 450 </a:t>
            </a:r>
            <a:r>
              <a:rPr lang="en-GB" sz="3600" kern="0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j-ea"/>
                <a:cs typeface="+mj-cs"/>
              </a:rPr>
              <a:t>G</a:t>
            </a:r>
            <a:r>
              <a:rPr kumimoji="0" lang="en-GB" sz="3600" i="0" u="none" strike="noStrike" kern="0" cap="none" spc="0" normalizeH="0" baseline="0" noProof="0" dirty="0" err="1" smtClean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Verdana" pitchFamily="34" charset="0"/>
                <a:ea typeface="+mj-ea"/>
                <a:cs typeface="+mj-cs"/>
              </a:rPr>
              <a:t>eV</a:t>
            </a:r>
            <a:r>
              <a:rPr kumimoji="0" lang="en-GB" sz="3600" i="0" u="none" strike="noStrike" kern="0" cap="none" spc="0" normalizeH="0" baseline="0" noProof="0" dirty="0" smtClean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Verdana" pitchFamily="34" charset="0"/>
                <a:ea typeface="+mj-ea"/>
                <a:cs typeface="+mj-cs"/>
              </a:rPr>
              <a:t> – S</a:t>
            </a:r>
            <a:r>
              <a:rPr lang="en-GB" sz="3600" kern="0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j-ea"/>
                <a:cs typeface="+mj-cs"/>
              </a:rPr>
              <a:t>PS</a:t>
            </a:r>
            <a:endParaRPr kumimoji="0" lang="en-GB" sz="3600" i="0" u="none" strike="noStrike" kern="0" cap="none" spc="0" normalizeH="0" baseline="0" noProof="0" dirty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Verdana" pitchFamily="34" charset="0"/>
              <a:ea typeface="+mj-ea"/>
              <a:cs typeface="+mj-cs"/>
            </a:endParaRPr>
          </a:p>
        </p:txBody>
      </p:sp>
      <p:sp>
        <p:nvSpPr>
          <p:cNvPr id="8" name="Text Placeholder 2"/>
          <p:cNvSpPr txBox="1">
            <a:spLocks/>
          </p:cNvSpPr>
          <p:nvPr/>
        </p:nvSpPr>
        <p:spPr>
          <a:xfrm>
            <a:off x="632460" y="6245696"/>
            <a:ext cx="8183880" cy="420624"/>
          </a:xfrm>
          <a:prstGeom prst="rect">
            <a:avLst/>
          </a:prstGeom>
        </p:spPr>
        <p:txBody>
          <a:bodyPr vert="horz" lIns="118872" tIns="0" anchor="t">
            <a:normAutofit/>
          </a:bodyPr>
          <a:lstStyle/>
          <a:p>
            <a:pPr marL="0" marR="36576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7F09"/>
              </a:buClr>
              <a:buSzPct val="80000"/>
              <a:buFont typeface="Wingdings 2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07F09">
                    <a:shade val="50000"/>
                    <a:satMod val="110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Circumference 6.911 km = 11 x PS)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07F09">
                  <a:shade val="50000"/>
                  <a:satMod val="110000"/>
                </a:srgb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11" name="Content Placeholder 9" descr="0606052-mod.jpg.tif"/>
          <p:cNvPicPr>
            <a:picLocks/>
          </p:cNvPicPr>
          <p:nvPr/>
        </p:nvPicPr>
        <p:blipFill>
          <a:blip r:embed="rId2" cstate="print"/>
          <a:srcRect l="3170" r="262"/>
          <a:stretch>
            <a:fillRect/>
          </a:stretch>
        </p:blipFill>
        <p:spPr>
          <a:xfrm>
            <a:off x="550041" y="1628775"/>
            <a:ext cx="8043918" cy="3802512"/>
          </a:xfrm>
          <a:prstGeom prst="rect">
            <a:avLst/>
          </a:prstGeom>
        </p:spPr>
      </p:pic>
      <p:sp>
        <p:nvSpPr>
          <p:cNvPr id="12" name="Right Arrow 11"/>
          <p:cNvSpPr/>
          <p:nvPr/>
        </p:nvSpPr>
        <p:spPr>
          <a:xfrm rot="15298648">
            <a:off x="4251467" y="3742523"/>
            <a:ext cx="741872" cy="284671"/>
          </a:xfrm>
          <a:prstGeom prst="rightArrow">
            <a:avLst/>
          </a:prstGeom>
          <a:solidFill>
            <a:srgbClr val="F07F09"/>
          </a:solidFill>
          <a:ln w="42500" cap="flat" cmpd="sng" algn="ctr">
            <a:solidFill>
              <a:srgbClr val="F07F0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29-Nov-2010</a:t>
            </a:r>
            <a:endParaRPr lang="en-GB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B0A51-65F0-4E5B-879D-CA4C666EBC5E}" type="slidenum">
              <a:rPr lang="en-GB" smtClean="0"/>
              <a:pPr/>
              <a:t>32</a:t>
            </a:fld>
            <a:endParaRPr lang="en-GB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IET Event "Extreme Electromagnetics" - Cavity Resonators - E. Jensen/CERN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SPS tunnel</a:t>
            </a:r>
            <a:endParaRPr lang="en-GB" dirty="0"/>
          </a:p>
        </p:txBody>
      </p:sp>
      <p:pic>
        <p:nvPicPr>
          <p:cNvPr id="4" name="Content Placeholder 13" descr="7604110-A4-at-144-dpi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71488" y="1628775"/>
            <a:ext cx="6212879" cy="478438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29-Nov-2010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C6DD8-88DA-4673-8D95-7A54C1D75542}" type="slidenum">
              <a:rPr lang="en-GB" smtClean="0"/>
              <a:pPr/>
              <a:t>33</a:t>
            </a:fld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IET Event "Extreme Electromagnetics" - Cavity Resonators - E. Jensen/CERN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5696" y="260648"/>
            <a:ext cx="6912768" cy="1276350"/>
          </a:xfrm>
        </p:spPr>
        <p:txBody>
          <a:bodyPr/>
          <a:lstStyle/>
          <a:p>
            <a:r>
              <a:rPr lang="en-GB" sz="4000" dirty="0" smtClean="0"/>
              <a:t>SPS accelerating cavities</a:t>
            </a:r>
            <a:endParaRPr lang="en-GB" sz="4000" dirty="0"/>
          </a:p>
        </p:txBody>
      </p:sp>
      <p:pic>
        <p:nvPicPr>
          <p:cNvPr id="4" name="Content Placeholder 7" descr="SPS cavities198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21580" y="1628775"/>
            <a:ext cx="7238851" cy="48259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TextBox 4"/>
          <p:cNvSpPr txBox="1"/>
          <p:nvPr/>
        </p:nvSpPr>
        <p:spPr>
          <a:xfrm>
            <a:off x="1403648" y="5013176"/>
            <a:ext cx="16561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</a:rPr>
              <a:t>800 MHz cavity</a:t>
            </a:r>
            <a:endParaRPr lang="en-GB" sz="1600" b="1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/>
                </a:outerShdw>
              </a:effectLst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08104" y="4293096"/>
            <a:ext cx="16561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</a:rPr>
              <a:t>200 MHz cavity</a:t>
            </a:r>
            <a:endParaRPr lang="en-GB" sz="1600" b="1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/>
                </a:outerShdw>
              </a:effectLst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12160" y="1844824"/>
            <a:ext cx="20882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</a:rPr>
              <a:t>200 MHz feeder line (coaxial)</a:t>
            </a:r>
            <a:endParaRPr lang="en-GB" sz="1600" b="1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/>
                </a:outerShdw>
              </a:effectLst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83768" y="1772816"/>
            <a:ext cx="20882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</a:rPr>
              <a:t>800 MHz feeder line (rectangular WG)</a:t>
            </a:r>
            <a:endParaRPr lang="en-GB" sz="1600" b="1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/>
                </a:outerShdw>
              </a:effectLst>
              <a:latin typeface="+mn-lt"/>
            </a:endParaRP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29-Nov-2010</a:t>
            </a:r>
            <a:endParaRPr lang="en-GB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C6DD8-88DA-4673-8D95-7A54C1D75542}" type="slidenum">
              <a:rPr lang="en-GB" smtClean="0"/>
              <a:pPr/>
              <a:t>34</a:t>
            </a:fld>
            <a:endParaRPr lang="en-GB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IET Event "Extreme Electromagnetics" - Cavity Resonators - E. Jensen/CERN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SPS Power sources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29-Nov-2010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IET Event "Extreme Electromagnetics" - Cavity Resonators - E. Jensen/CERN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C6DD8-88DA-4673-8D95-7A54C1D75542}" type="slidenum">
              <a:rPr lang="en-GB" smtClean="0"/>
              <a:pPr/>
              <a:t>35</a:t>
            </a:fld>
            <a:endParaRPr lang="en-GB"/>
          </a:p>
        </p:txBody>
      </p:sp>
      <p:pic>
        <p:nvPicPr>
          <p:cNvPr id="8" name="Content Placeholder 6" descr="IMG_1055.JPG"/>
          <p:cNvPicPr>
            <a:picLocks noChangeAspect="1"/>
          </p:cNvPicPr>
          <p:nvPr/>
        </p:nvPicPr>
        <p:blipFill>
          <a:blip r:embed="rId2" cstate="print"/>
          <a:srcRect l="9530"/>
          <a:stretch>
            <a:fillRect/>
          </a:stretch>
        </p:blipFill>
        <p:spPr>
          <a:xfrm>
            <a:off x="4788024" y="1412558"/>
            <a:ext cx="4104456" cy="302455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Content Placeholder 5" descr="IMG_1091.JPG"/>
          <p:cNvPicPr>
            <a:picLocks noChangeAspect="1"/>
          </p:cNvPicPr>
          <p:nvPr/>
        </p:nvPicPr>
        <p:blipFill>
          <a:blip r:embed="rId3" cstate="print"/>
          <a:srcRect t="13047" r="13981"/>
          <a:stretch>
            <a:fillRect/>
          </a:stretch>
        </p:blipFill>
        <p:spPr>
          <a:xfrm>
            <a:off x="323528" y="3501008"/>
            <a:ext cx="4177035" cy="281491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0" name="TextBox 9"/>
          <p:cNvSpPr txBox="1"/>
          <p:nvPr/>
        </p:nvSpPr>
        <p:spPr>
          <a:xfrm>
            <a:off x="1979712" y="1841212"/>
            <a:ext cx="22717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“SIEMENS”, </a:t>
            </a:r>
            <a:r>
              <a:rPr lang="en-GB" sz="1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1.4 MW</a:t>
            </a:r>
          </a:p>
          <a:p>
            <a:pPr algn="r"/>
            <a:r>
              <a:rPr lang="en-GB" sz="1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20 </a:t>
            </a:r>
            <a:r>
              <a:rPr lang="en-GB" sz="1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high power tetrodes</a:t>
            </a:r>
            <a:endParaRPr lang="en-GB" sz="1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32644" y="5422480"/>
            <a:ext cx="22717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“PHILIPS”, </a:t>
            </a:r>
            <a:r>
              <a:rPr lang="en-GB" sz="1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1.6 MW</a:t>
            </a:r>
            <a:br>
              <a:rPr lang="en-GB" sz="1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n-GB" sz="1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68 high power tetrodes</a:t>
            </a:r>
            <a:endParaRPr lang="en-GB" sz="1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5696" y="260648"/>
            <a:ext cx="6984776" cy="1276350"/>
          </a:xfrm>
        </p:spPr>
        <p:txBody>
          <a:bodyPr/>
          <a:lstStyle/>
          <a:p>
            <a:r>
              <a:rPr lang="en-GB" dirty="0" smtClean="0"/>
              <a:t>Inside the 200 MHz cavity</a:t>
            </a:r>
            <a:endParaRPr lang="en-GB" dirty="0"/>
          </a:p>
        </p:txBody>
      </p:sp>
      <p:pic>
        <p:nvPicPr>
          <p:cNvPr id="5" name="Content Placeholder 6" descr="SPS TWC20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19391" y="1628775"/>
            <a:ext cx="7241041" cy="482420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TextBox 5"/>
          <p:cNvSpPr txBox="1"/>
          <p:nvPr/>
        </p:nvSpPr>
        <p:spPr>
          <a:xfrm>
            <a:off x="1547664" y="5877272"/>
            <a:ext cx="30243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</a:rPr>
              <a:t>Travelling Wave Structure</a:t>
            </a:r>
            <a:endParaRPr lang="en-GB" sz="1600" b="1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/>
                </a:outerShdw>
              </a:effectLst>
              <a:latin typeface="+mn-lt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29-Nov-2010</a:t>
            </a:r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C6DD8-88DA-4673-8D95-7A54C1D75542}" type="slidenum">
              <a:rPr lang="en-GB" smtClean="0"/>
              <a:pPr/>
              <a:t>36</a:t>
            </a:fld>
            <a:endParaRPr lang="en-GB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IET Event "Extreme Electromagnetics" - Cavity Resonators - E. Jensen/CERN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835696" y="116632"/>
            <a:ext cx="7128792" cy="1276350"/>
          </a:xfrm>
        </p:spPr>
        <p:txBody>
          <a:bodyPr/>
          <a:lstStyle/>
          <a:p>
            <a:r>
              <a:rPr lang="en-GB" sz="4000" dirty="0" smtClean="0"/>
              <a:t>Travelling Wave structure – synchronous condition</a:t>
            </a:r>
            <a:endParaRPr lang="en-GB" sz="4000" dirty="0"/>
          </a:p>
        </p:txBody>
      </p:sp>
      <p:sp>
        <p:nvSpPr>
          <p:cNvPr id="8" name="Line 5"/>
          <p:cNvSpPr>
            <a:spLocks noChangeShapeType="1"/>
          </p:cNvSpPr>
          <p:nvPr/>
        </p:nvSpPr>
        <p:spPr bwMode="auto">
          <a:xfrm>
            <a:off x="847725" y="6234385"/>
            <a:ext cx="2760663" cy="1588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9" name="Line 6"/>
          <p:cNvSpPr>
            <a:spLocks noChangeShapeType="1"/>
          </p:cNvSpPr>
          <p:nvPr/>
        </p:nvSpPr>
        <p:spPr bwMode="auto">
          <a:xfrm>
            <a:off x="847725" y="5412060"/>
            <a:ext cx="17463" cy="1588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0" name="Line 7"/>
          <p:cNvSpPr>
            <a:spLocks noChangeShapeType="1"/>
          </p:cNvSpPr>
          <p:nvPr/>
        </p:nvSpPr>
        <p:spPr bwMode="auto">
          <a:xfrm>
            <a:off x="847725" y="4589735"/>
            <a:ext cx="17463" cy="1588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1" name="Line 8"/>
          <p:cNvSpPr>
            <a:spLocks noChangeShapeType="1"/>
          </p:cNvSpPr>
          <p:nvPr/>
        </p:nvSpPr>
        <p:spPr bwMode="auto">
          <a:xfrm>
            <a:off x="847725" y="2945085"/>
            <a:ext cx="17463" cy="1588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2" name="Line 9"/>
          <p:cNvSpPr>
            <a:spLocks noChangeShapeType="1"/>
          </p:cNvSpPr>
          <p:nvPr/>
        </p:nvSpPr>
        <p:spPr bwMode="auto">
          <a:xfrm flipV="1">
            <a:off x="847725" y="2046560"/>
            <a:ext cx="0" cy="4187825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3" name="Line 10"/>
          <p:cNvSpPr>
            <a:spLocks noChangeShapeType="1"/>
          </p:cNvSpPr>
          <p:nvPr/>
        </p:nvSpPr>
        <p:spPr bwMode="auto">
          <a:xfrm>
            <a:off x="847725" y="2046560"/>
            <a:ext cx="2760663" cy="1588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4" name="Line 11"/>
          <p:cNvSpPr>
            <a:spLocks noChangeShapeType="1"/>
          </p:cNvSpPr>
          <p:nvPr/>
        </p:nvSpPr>
        <p:spPr bwMode="auto">
          <a:xfrm flipV="1">
            <a:off x="3608388" y="2046560"/>
            <a:ext cx="1587" cy="4187825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5" name="Freeform 12"/>
          <p:cNvSpPr>
            <a:spLocks/>
          </p:cNvSpPr>
          <p:nvPr/>
        </p:nvSpPr>
        <p:spPr bwMode="auto">
          <a:xfrm>
            <a:off x="873125" y="4764360"/>
            <a:ext cx="2697163" cy="896938"/>
          </a:xfrm>
          <a:custGeom>
            <a:avLst/>
            <a:gdLst>
              <a:gd name="T0" fmla="*/ 0 w 1840"/>
              <a:gd name="T1" fmla="*/ 565 h 565"/>
              <a:gd name="T2" fmla="*/ 7 w 1840"/>
              <a:gd name="T3" fmla="*/ 565 h 565"/>
              <a:gd name="T4" fmla="*/ 42 w 1840"/>
              <a:gd name="T5" fmla="*/ 564 h 565"/>
              <a:gd name="T6" fmla="*/ 65 w 1840"/>
              <a:gd name="T7" fmla="*/ 562 h 565"/>
              <a:gd name="T8" fmla="*/ 94 w 1840"/>
              <a:gd name="T9" fmla="*/ 561 h 565"/>
              <a:gd name="T10" fmla="*/ 136 w 1840"/>
              <a:gd name="T11" fmla="*/ 557 h 565"/>
              <a:gd name="T12" fmla="*/ 168 w 1840"/>
              <a:gd name="T13" fmla="*/ 554 h 565"/>
              <a:gd name="T14" fmla="*/ 215 w 1840"/>
              <a:gd name="T15" fmla="*/ 546 h 565"/>
              <a:gd name="T16" fmla="*/ 351 w 1840"/>
              <a:gd name="T17" fmla="*/ 520 h 565"/>
              <a:gd name="T18" fmla="*/ 463 w 1840"/>
              <a:gd name="T19" fmla="*/ 493 h 565"/>
              <a:gd name="T20" fmla="*/ 643 w 1840"/>
              <a:gd name="T21" fmla="*/ 437 h 565"/>
              <a:gd name="T22" fmla="*/ 794 w 1840"/>
              <a:gd name="T23" fmla="*/ 384 h 565"/>
              <a:gd name="T24" fmla="*/ 931 w 1840"/>
              <a:gd name="T25" fmla="*/ 331 h 565"/>
              <a:gd name="T26" fmla="*/ 1067 w 1840"/>
              <a:gd name="T27" fmla="*/ 278 h 565"/>
              <a:gd name="T28" fmla="*/ 1197 w 1840"/>
              <a:gd name="T29" fmla="*/ 224 h 565"/>
              <a:gd name="T30" fmla="*/ 1332 w 1840"/>
              <a:gd name="T31" fmla="*/ 169 h 565"/>
              <a:gd name="T32" fmla="*/ 1464 w 1840"/>
              <a:gd name="T33" fmla="*/ 115 h 565"/>
              <a:gd name="T34" fmla="*/ 1598 w 1840"/>
              <a:gd name="T35" fmla="*/ 63 h 565"/>
              <a:gd name="T36" fmla="*/ 1682 w 1840"/>
              <a:gd name="T37" fmla="*/ 33 h 565"/>
              <a:gd name="T38" fmla="*/ 1725 w 1840"/>
              <a:gd name="T39" fmla="*/ 20 h 565"/>
              <a:gd name="T40" fmla="*/ 1751 w 1840"/>
              <a:gd name="T41" fmla="*/ 15 h 565"/>
              <a:gd name="T42" fmla="*/ 1769 w 1840"/>
              <a:gd name="T43" fmla="*/ 10 h 565"/>
              <a:gd name="T44" fmla="*/ 1786 w 1840"/>
              <a:gd name="T45" fmla="*/ 6 h 565"/>
              <a:gd name="T46" fmla="*/ 1807 w 1840"/>
              <a:gd name="T47" fmla="*/ 3 h 565"/>
              <a:gd name="T48" fmla="*/ 1821 w 1840"/>
              <a:gd name="T49" fmla="*/ 1 h 565"/>
              <a:gd name="T50" fmla="*/ 1840 w 1840"/>
              <a:gd name="T51" fmla="*/ 0 h 565"/>
              <a:gd name="T52" fmla="*/ 1821 w 1840"/>
              <a:gd name="T53" fmla="*/ 1 h 565"/>
              <a:gd name="T54" fmla="*/ 1807 w 1840"/>
              <a:gd name="T55" fmla="*/ 3 h 565"/>
              <a:gd name="T56" fmla="*/ 1786 w 1840"/>
              <a:gd name="T57" fmla="*/ 6 h 565"/>
              <a:gd name="T58" fmla="*/ 1769 w 1840"/>
              <a:gd name="T59" fmla="*/ 10 h 565"/>
              <a:gd name="T60" fmla="*/ 1751 w 1840"/>
              <a:gd name="T61" fmla="*/ 15 h 565"/>
              <a:gd name="T62" fmla="*/ 1725 w 1840"/>
              <a:gd name="T63" fmla="*/ 20 h 565"/>
              <a:gd name="T64" fmla="*/ 1682 w 1840"/>
              <a:gd name="T65" fmla="*/ 33 h 565"/>
              <a:gd name="T66" fmla="*/ 1598 w 1840"/>
              <a:gd name="T67" fmla="*/ 63 h 565"/>
              <a:gd name="T68" fmla="*/ 1464 w 1840"/>
              <a:gd name="T69" fmla="*/ 115 h 565"/>
              <a:gd name="T70" fmla="*/ 1332 w 1840"/>
              <a:gd name="T71" fmla="*/ 169 h 565"/>
              <a:gd name="T72" fmla="*/ 1197 w 1840"/>
              <a:gd name="T73" fmla="*/ 224 h 565"/>
              <a:gd name="T74" fmla="*/ 1067 w 1840"/>
              <a:gd name="T75" fmla="*/ 278 h 565"/>
              <a:gd name="T76" fmla="*/ 931 w 1840"/>
              <a:gd name="T77" fmla="*/ 331 h 565"/>
              <a:gd name="T78" fmla="*/ 794 w 1840"/>
              <a:gd name="T79" fmla="*/ 384 h 565"/>
              <a:gd name="T80" fmla="*/ 643 w 1840"/>
              <a:gd name="T81" fmla="*/ 437 h 565"/>
              <a:gd name="T82" fmla="*/ 463 w 1840"/>
              <a:gd name="T83" fmla="*/ 493 h 565"/>
              <a:gd name="T84" fmla="*/ 351 w 1840"/>
              <a:gd name="T85" fmla="*/ 520 h 565"/>
              <a:gd name="T86" fmla="*/ 215 w 1840"/>
              <a:gd name="T87" fmla="*/ 546 h 565"/>
              <a:gd name="T88" fmla="*/ 168 w 1840"/>
              <a:gd name="T89" fmla="*/ 554 h 565"/>
              <a:gd name="T90" fmla="*/ 136 w 1840"/>
              <a:gd name="T91" fmla="*/ 557 h 565"/>
              <a:gd name="T92" fmla="*/ 94 w 1840"/>
              <a:gd name="T93" fmla="*/ 561 h 565"/>
              <a:gd name="T94" fmla="*/ 65 w 1840"/>
              <a:gd name="T95" fmla="*/ 562 h 565"/>
              <a:gd name="T96" fmla="*/ 42 w 1840"/>
              <a:gd name="T97" fmla="*/ 564 h 565"/>
              <a:gd name="T98" fmla="*/ 7 w 1840"/>
              <a:gd name="T99" fmla="*/ 565 h 565"/>
              <a:gd name="T100" fmla="*/ 0 w 1840"/>
              <a:gd name="T101" fmla="*/ 565 h 565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1840"/>
              <a:gd name="T154" fmla="*/ 0 h 565"/>
              <a:gd name="T155" fmla="*/ 1840 w 1840"/>
              <a:gd name="T156" fmla="*/ 565 h 565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1840" h="565">
                <a:moveTo>
                  <a:pt x="0" y="565"/>
                </a:moveTo>
                <a:lnTo>
                  <a:pt x="7" y="565"/>
                </a:lnTo>
                <a:lnTo>
                  <a:pt x="42" y="564"/>
                </a:lnTo>
                <a:lnTo>
                  <a:pt x="65" y="562"/>
                </a:lnTo>
                <a:lnTo>
                  <a:pt x="94" y="561"/>
                </a:lnTo>
                <a:lnTo>
                  <a:pt x="136" y="557"/>
                </a:lnTo>
                <a:lnTo>
                  <a:pt x="168" y="554"/>
                </a:lnTo>
                <a:lnTo>
                  <a:pt x="215" y="546"/>
                </a:lnTo>
                <a:lnTo>
                  <a:pt x="351" y="520"/>
                </a:lnTo>
                <a:lnTo>
                  <a:pt x="463" y="493"/>
                </a:lnTo>
                <a:lnTo>
                  <a:pt x="643" y="437"/>
                </a:lnTo>
                <a:lnTo>
                  <a:pt x="794" y="384"/>
                </a:lnTo>
                <a:lnTo>
                  <a:pt x="931" y="331"/>
                </a:lnTo>
                <a:lnTo>
                  <a:pt x="1067" y="278"/>
                </a:lnTo>
                <a:lnTo>
                  <a:pt x="1197" y="224"/>
                </a:lnTo>
                <a:lnTo>
                  <a:pt x="1332" y="169"/>
                </a:lnTo>
                <a:lnTo>
                  <a:pt x="1464" y="115"/>
                </a:lnTo>
                <a:lnTo>
                  <a:pt x="1598" y="63"/>
                </a:lnTo>
                <a:lnTo>
                  <a:pt x="1682" y="33"/>
                </a:lnTo>
                <a:lnTo>
                  <a:pt x="1725" y="20"/>
                </a:lnTo>
                <a:lnTo>
                  <a:pt x="1751" y="15"/>
                </a:lnTo>
                <a:lnTo>
                  <a:pt x="1769" y="10"/>
                </a:lnTo>
                <a:lnTo>
                  <a:pt x="1786" y="6"/>
                </a:lnTo>
                <a:lnTo>
                  <a:pt x="1807" y="3"/>
                </a:lnTo>
                <a:lnTo>
                  <a:pt x="1821" y="1"/>
                </a:lnTo>
                <a:lnTo>
                  <a:pt x="1840" y="0"/>
                </a:lnTo>
                <a:lnTo>
                  <a:pt x="1821" y="1"/>
                </a:lnTo>
                <a:lnTo>
                  <a:pt x="1807" y="3"/>
                </a:lnTo>
                <a:lnTo>
                  <a:pt x="1786" y="6"/>
                </a:lnTo>
                <a:lnTo>
                  <a:pt x="1769" y="10"/>
                </a:lnTo>
                <a:lnTo>
                  <a:pt x="1751" y="15"/>
                </a:lnTo>
                <a:lnTo>
                  <a:pt x="1725" y="20"/>
                </a:lnTo>
                <a:lnTo>
                  <a:pt x="1682" y="33"/>
                </a:lnTo>
                <a:lnTo>
                  <a:pt x="1598" y="63"/>
                </a:lnTo>
                <a:lnTo>
                  <a:pt x="1464" y="115"/>
                </a:lnTo>
                <a:lnTo>
                  <a:pt x="1332" y="169"/>
                </a:lnTo>
                <a:lnTo>
                  <a:pt x="1197" y="224"/>
                </a:lnTo>
                <a:lnTo>
                  <a:pt x="1067" y="278"/>
                </a:lnTo>
                <a:lnTo>
                  <a:pt x="931" y="331"/>
                </a:lnTo>
                <a:lnTo>
                  <a:pt x="794" y="384"/>
                </a:lnTo>
                <a:lnTo>
                  <a:pt x="643" y="437"/>
                </a:lnTo>
                <a:lnTo>
                  <a:pt x="463" y="493"/>
                </a:lnTo>
                <a:lnTo>
                  <a:pt x="351" y="520"/>
                </a:lnTo>
                <a:lnTo>
                  <a:pt x="215" y="546"/>
                </a:lnTo>
                <a:lnTo>
                  <a:pt x="168" y="554"/>
                </a:lnTo>
                <a:lnTo>
                  <a:pt x="136" y="557"/>
                </a:lnTo>
                <a:lnTo>
                  <a:pt x="94" y="561"/>
                </a:lnTo>
                <a:lnTo>
                  <a:pt x="65" y="562"/>
                </a:lnTo>
                <a:lnTo>
                  <a:pt x="42" y="564"/>
                </a:lnTo>
                <a:lnTo>
                  <a:pt x="7" y="565"/>
                </a:lnTo>
                <a:lnTo>
                  <a:pt x="0" y="565"/>
                </a:ln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" name="Freeform 13"/>
          <p:cNvSpPr>
            <a:spLocks/>
          </p:cNvSpPr>
          <p:nvPr/>
        </p:nvSpPr>
        <p:spPr bwMode="auto">
          <a:xfrm>
            <a:off x="906463" y="3405460"/>
            <a:ext cx="2695575" cy="1068388"/>
          </a:xfrm>
          <a:custGeom>
            <a:avLst/>
            <a:gdLst>
              <a:gd name="T0" fmla="*/ 1839 w 1839"/>
              <a:gd name="T1" fmla="*/ 673 h 673"/>
              <a:gd name="T2" fmla="*/ 1833 w 1839"/>
              <a:gd name="T3" fmla="*/ 673 h 673"/>
              <a:gd name="T4" fmla="*/ 1807 w 1839"/>
              <a:gd name="T5" fmla="*/ 671 h 673"/>
              <a:gd name="T6" fmla="*/ 1791 w 1839"/>
              <a:gd name="T7" fmla="*/ 670 h 673"/>
              <a:gd name="T8" fmla="*/ 1768 w 1839"/>
              <a:gd name="T9" fmla="*/ 666 h 673"/>
              <a:gd name="T10" fmla="*/ 1749 w 1839"/>
              <a:gd name="T11" fmla="*/ 663 h 673"/>
              <a:gd name="T12" fmla="*/ 1697 w 1839"/>
              <a:gd name="T13" fmla="*/ 650 h 673"/>
              <a:gd name="T14" fmla="*/ 1544 w 1839"/>
              <a:gd name="T15" fmla="*/ 597 h 673"/>
              <a:gd name="T16" fmla="*/ 1410 w 1839"/>
              <a:gd name="T17" fmla="*/ 542 h 673"/>
              <a:gd name="T18" fmla="*/ 1290 w 1839"/>
              <a:gd name="T19" fmla="*/ 490 h 673"/>
              <a:gd name="T20" fmla="*/ 1163 w 1839"/>
              <a:gd name="T21" fmla="*/ 433 h 673"/>
              <a:gd name="T22" fmla="*/ 1041 w 1839"/>
              <a:gd name="T23" fmla="*/ 379 h 673"/>
              <a:gd name="T24" fmla="*/ 925 w 1839"/>
              <a:gd name="T25" fmla="*/ 327 h 673"/>
              <a:gd name="T26" fmla="*/ 802 w 1839"/>
              <a:gd name="T27" fmla="*/ 272 h 673"/>
              <a:gd name="T28" fmla="*/ 680 w 1839"/>
              <a:gd name="T29" fmla="*/ 218 h 673"/>
              <a:gd name="T30" fmla="*/ 559 w 1839"/>
              <a:gd name="T31" fmla="*/ 167 h 673"/>
              <a:gd name="T32" fmla="*/ 424 w 1839"/>
              <a:gd name="T33" fmla="*/ 112 h 673"/>
              <a:gd name="T34" fmla="*/ 279 w 1839"/>
              <a:gd name="T35" fmla="*/ 60 h 673"/>
              <a:gd name="T36" fmla="*/ 187 w 1839"/>
              <a:gd name="T37" fmla="*/ 32 h 673"/>
              <a:gd name="T38" fmla="*/ 132 w 1839"/>
              <a:gd name="T39" fmla="*/ 19 h 673"/>
              <a:gd name="T40" fmla="*/ 92 w 1839"/>
              <a:gd name="T41" fmla="*/ 12 h 673"/>
              <a:gd name="T42" fmla="*/ 70 w 1839"/>
              <a:gd name="T43" fmla="*/ 7 h 673"/>
              <a:gd name="T44" fmla="*/ 58 w 1839"/>
              <a:gd name="T45" fmla="*/ 6 h 673"/>
              <a:gd name="T46" fmla="*/ 42 w 1839"/>
              <a:gd name="T47" fmla="*/ 4 h 673"/>
              <a:gd name="T48" fmla="*/ 23 w 1839"/>
              <a:gd name="T49" fmla="*/ 2 h 673"/>
              <a:gd name="T50" fmla="*/ 0 w 1839"/>
              <a:gd name="T51" fmla="*/ 0 h 673"/>
              <a:gd name="T52" fmla="*/ 23 w 1839"/>
              <a:gd name="T53" fmla="*/ 2 h 673"/>
              <a:gd name="T54" fmla="*/ 42 w 1839"/>
              <a:gd name="T55" fmla="*/ 4 h 673"/>
              <a:gd name="T56" fmla="*/ 58 w 1839"/>
              <a:gd name="T57" fmla="*/ 6 h 673"/>
              <a:gd name="T58" fmla="*/ 70 w 1839"/>
              <a:gd name="T59" fmla="*/ 7 h 673"/>
              <a:gd name="T60" fmla="*/ 92 w 1839"/>
              <a:gd name="T61" fmla="*/ 12 h 673"/>
              <a:gd name="T62" fmla="*/ 132 w 1839"/>
              <a:gd name="T63" fmla="*/ 19 h 673"/>
              <a:gd name="T64" fmla="*/ 187 w 1839"/>
              <a:gd name="T65" fmla="*/ 32 h 673"/>
              <a:gd name="T66" fmla="*/ 279 w 1839"/>
              <a:gd name="T67" fmla="*/ 60 h 673"/>
              <a:gd name="T68" fmla="*/ 424 w 1839"/>
              <a:gd name="T69" fmla="*/ 112 h 673"/>
              <a:gd name="T70" fmla="*/ 559 w 1839"/>
              <a:gd name="T71" fmla="*/ 167 h 673"/>
              <a:gd name="T72" fmla="*/ 680 w 1839"/>
              <a:gd name="T73" fmla="*/ 218 h 673"/>
              <a:gd name="T74" fmla="*/ 802 w 1839"/>
              <a:gd name="T75" fmla="*/ 272 h 673"/>
              <a:gd name="T76" fmla="*/ 925 w 1839"/>
              <a:gd name="T77" fmla="*/ 327 h 673"/>
              <a:gd name="T78" fmla="*/ 1041 w 1839"/>
              <a:gd name="T79" fmla="*/ 379 h 673"/>
              <a:gd name="T80" fmla="*/ 1163 w 1839"/>
              <a:gd name="T81" fmla="*/ 433 h 673"/>
              <a:gd name="T82" fmla="*/ 1290 w 1839"/>
              <a:gd name="T83" fmla="*/ 490 h 673"/>
              <a:gd name="T84" fmla="*/ 1410 w 1839"/>
              <a:gd name="T85" fmla="*/ 542 h 673"/>
              <a:gd name="T86" fmla="*/ 1544 w 1839"/>
              <a:gd name="T87" fmla="*/ 597 h 673"/>
              <a:gd name="T88" fmla="*/ 1697 w 1839"/>
              <a:gd name="T89" fmla="*/ 650 h 673"/>
              <a:gd name="T90" fmla="*/ 1749 w 1839"/>
              <a:gd name="T91" fmla="*/ 663 h 673"/>
              <a:gd name="T92" fmla="*/ 1768 w 1839"/>
              <a:gd name="T93" fmla="*/ 666 h 673"/>
              <a:gd name="T94" fmla="*/ 1791 w 1839"/>
              <a:gd name="T95" fmla="*/ 670 h 673"/>
              <a:gd name="T96" fmla="*/ 1807 w 1839"/>
              <a:gd name="T97" fmla="*/ 671 h 673"/>
              <a:gd name="T98" fmla="*/ 1833 w 1839"/>
              <a:gd name="T99" fmla="*/ 673 h 673"/>
              <a:gd name="T100" fmla="*/ 1839 w 1839"/>
              <a:gd name="T101" fmla="*/ 673 h 673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1839"/>
              <a:gd name="T154" fmla="*/ 0 h 673"/>
              <a:gd name="T155" fmla="*/ 1839 w 1839"/>
              <a:gd name="T156" fmla="*/ 673 h 673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1839" h="673">
                <a:moveTo>
                  <a:pt x="1839" y="673"/>
                </a:moveTo>
                <a:lnTo>
                  <a:pt x="1833" y="673"/>
                </a:lnTo>
                <a:lnTo>
                  <a:pt x="1807" y="671"/>
                </a:lnTo>
                <a:lnTo>
                  <a:pt x="1791" y="670"/>
                </a:lnTo>
                <a:lnTo>
                  <a:pt x="1768" y="666"/>
                </a:lnTo>
                <a:lnTo>
                  <a:pt x="1749" y="663"/>
                </a:lnTo>
                <a:lnTo>
                  <a:pt x="1697" y="650"/>
                </a:lnTo>
                <a:lnTo>
                  <a:pt x="1544" y="597"/>
                </a:lnTo>
                <a:lnTo>
                  <a:pt x="1410" y="542"/>
                </a:lnTo>
                <a:lnTo>
                  <a:pt x="1290" y="490"/>
                </a:lnTo>
                <a:lnTo>
                  <a:pt x="1163" y="433"/>
                </a:lnTo>
                <a:lnTo>
                  <a:pt x="1041" y="379"/>
                </a:lnTo>
                <a:lnTo>
                  <a:pt x="925" y="327"/>
                </a:lnTo>
                <a:lnTo>
                  <a:pt x="802" y="272"/>
                </a:lnTo>
                <a:lnTo>
                  <a:pt x="680" y="218"/>
                </a:lnTo>
                <a:lnTo>
                  <a:pt x="559" y="167"/>
                </a:lnTo>
                <a:lnTo>
                  <a:pt x="424" y="112"/>
                </a:lnTo>
                <a:lnTo>
                  <a:pt x="279" y="60"/>
                </a:lnTo>
                <a:lnTo>
                  <a:pt x="187" y="32"/>
                </a:lnTo>
                <a:lnTo>
                  <a:pt x="132" y="19"/>
                </a:lnTo>
                <a:lnTo>
                  <a:pt x="92" y="12"/>
                </a:lnTo>
                <a:lnTo>
                  <a:pt x="70" y="7"/>
                </a:lnTo>
                <a:lnTo>
                  <a:pt x="58" y="6"/>
                </a:lnTo>
                <a:lnTo>
                  <a:pt x="42" y="4"/>
                </a:lnTo>
                <a:lnTo>
                  <a:pt x="23" y="2"/>
                </a:lnTo>
                <a:lnTo>
                  <a:pt x="0" y="0"/>
                </a:lnTo>
                <a:lnTo>
                  <a:pt x="23" y="2"/>
                </a:lnTo>
                <a:lnTo>
                  <a:pt x="42" y="4"/>
                </a:lnTo>
                <a:lnTo>
                  <a:pt x="58" y="6"/>
                </a:lnTo>
                <a:lnTo>
                  <a:pt x="70" y="7"/>
                </a:lnTo>
                <a:lnTo>
                  <a:pt x="92" y="12"/>
                </a:lnTo>
                <a:lnTo>
                  <a:pt x="132" y="19"/>
                </a:lnTo>
                <a:lnTo>
                  <a:pt x="187" y="32"/>
                </a:lnTo>
                <a:lnTo>
                  <a:pt x="279" y="60"/>
                </a:lnTo>
                <a:lnTo>
                  <a:pt x="424" y="112"/>
                </a:lnTo>
                <a:lnTo>
                  <a:pt x="559" y="167"/>
                </a:lnTo>
                <a:lnTo>
                  <a:pt x="680" y="218"/>
                </a:lnTo>
                <a:lnTo>
                  <a:pt x="802" y="272"/>
                </a:lnTo>
                <a:lnTo>
                  <a:pt x="925" y="327"/>
                </a:lnTo>
                <a:lnTo>
                  <a:pt x="1041" y="379"/>
                </a:lnTo>
                <a:lnTo>
                  <a:pt x="1163" y="433"/>
                </a:lnTo>
                <a:lnTo>
                  <a:pt x="1290" y="490"/>
                </a:lnTo>
                <a:lnTo>
                  <a:pt x="1410" y="542"/>
                </a:lnTo>
                <a:lnTo>
                  <a:pt x="1544" y="597"/>
                </a:lnTo>
                <a:lnTo>
                  <a:pt x="1697" y="650"/>
                </a:lnTo>
                <a:lnTo>
                  <a:pt x="1749" y="663"/>
                </a:lnTo>
                <a:lnTo>
                  <a:pt x="1768" y="666"/>
                </a:lnTo>
                <a:lnTo>
                  <a:pt x="1791" y="670"/>
                </a:lnTo>
                <a:lnTo>
                  <a:pt x="1807" y="671"/>
                </a:lnTo>
                <a:lnTo>
                  <a:pt x="1833" y="673"/>
                </a:lnTo>
                <a:lnTo>
                  <a:pt x="1839" y="673"/>
                </a:ln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" name="Freeform 14"/>
          <p:cNvSpPr>
            <a:spLocks/>
          </p:cNvSpPr>
          <p:nvPr/>
        </p:nvSpPr>
        <p:spPr bwMode="auto">
          <a:xfrm>
            <a:off x="892175" y="2046560"/>
            <a:ext cx="2252663" cy="838200"/>
          </a:xfrm>
          <a:custGeom>
            <a:avLst/>
            <a:gdLst>
              <a:gd name="T0" fmla="*/ 0 w 1537"/>
              <a:gd name="T1" fmla="*/ 528 h 528"/>
              <a:gd name="T2" fmla="*/ 16 w 1537"/>
              <a:gd name="T3" fmla="*/ 526 h 528"/>
              <a:gd name="T4" fmla="*/ 29 w 1537"/>
              <a:gd name="T5" fmla="*/ 526 h 528"/>
              <a:gd name="T6" fmla="*/ 39 w 1537"/>
              <a:gd name="T7" fmla="*/ 525 h 528"/>
              <a:gd name="T8" fmla="*/ 54 w 1537"/>
              <a:gd name="T9" fmla="*/ 523 h 528"/>
              <a:gd name="T10" fmla="*/ 94 w 1537"/>
              <a:gd name="T11" fmla="*/ 518 h 528"/>
              <a:gd name="T12" fmla="*/ 129 w 1537"/>
              <a:gd name="T13" fmla="*/ 512 h 528"/>
              <a:gd name="T14" fmla="*/ 235 w 1537"/>
              <a:gd name="T15" fmla="*/ 486 h 528"/>
              <a:gd name="T16" fmla="*/ 401 w 1537"/>
              <a:gd name="T17" fmla="*/ 430 h 528"/>
              <a:gd name="T18" fmla="*/ 546 w 1537"/>
              <a:gd name="T19" fmla="*/ 375 h 528"/>
              <a:gd name="T20" fmla="*/ 677 w 1537"/>
              <a:gd name="T21" fmla="*/ 321 h 528"/>
              <a:gd name="T22" fmla="*/ 803 w 1537"/>
              <a:gd name="T23" fmla="*/ 271 h 528"/>
              <a:gd name="T24" fmla="*/ 935 w 1537"/>
              <a:gd name="T25" fmla="*/ 215 h 528"/>
              <a:gd name="T26" fmla="*/ 1066 w 1537"/>
              <a:gd name="T27" fmla="*/ 163 h 528"/>
              <a:gd name="T28" fmla="*/ 1210 w 1537"/>
              <a:gd name="T29" fmla="*/ 106 h 528"/>
              <a:gd name="T30" fmla="*/ 1359 w 1537"/>
              <a:gd name="T31" fmla="*/ 53 h 528"/>
              <a:gd name="T32" fmla="*/ 1529 w 1537"/>
              <a:gd name="T33" fmla="*/ 2 h 528"/>
              <a:gd name="T34" fmla="*/ 1537 w 1537"/>
              <a:gd name="T35" fmla="*/ 0 h 528"/>
              <a:gd name="T36" fmla="*/ 1529 w 1537"/>
              <a:gd name="T37" fmla="*/ 2 h 528"/>
              <a:gd name="T38" fmla="*/ 1359 w 1537"/>
              <a:gd name="T39" fmla="*/ 53 h 528"/>
              <a:gd name="T40" fmla="*/ 1210 w 1537"/>
              <a:gd name="T41" fmla="*/ 106 h 528"/>
              <a:gd name="T42" fmla="*/ 1066 w 1537"/>
              <a:gd name="T43" fmla="*/ 163 h 528"/>
              <a:gd name="T44" fmla="*/ 935 w 1537"/>
              <a:gd name="T45" fmla="*/ 215 h 528"/>
              <a:gd name="T46" fmla="*/ 803 w 1537"/>
              <a:gd name="T47" fmla="*/ 271 h 528"/>
              <a:gd name="T48" fmla="*/ 677 w 1537"/>
              <a:gd name="T49" fmla="*/ 321 h 528"/>
              <a:gd name="T50" fmla="*/ 546 w 1537"/>
              <a:gd name="T51" fmla="*/ 375 h 528"/>
              <a:gd name="T52" fmla="*/ 401 w 1537"/>
              <a:gd name="T53" fmla="*/ 430 h 528"/>
              <a:gd name="T54" fmla="*/ 235 w 1537"/>
              <a:gd name="T55" fmla="*/ 486 h 528"/>
              <a:gd name="T56" fmla="*/ 129 w 1537"/>
              <a:gd name="T57" fmla="*/ 512 h 528"/>
              <a:gd name="T58" fmla="*/ 94 w 1537"/>
              <a:gd name="T59" fmla="*/ 518 h 528"/>
              <a:gd name="T60" fmla="*/ 54 w 1537"/>
              <a:gd name="T61" fmla="*/ 523 h 528"/>
              <a:gd name="T62" fmla="*/ 39 w 1537"/>
              <a:gd name="T63" fmla="*/ 525 h 528"/>
              <a:gd name="T64" fmla="*/ 29 w 1537"/>
              <a:gd name="T65" fmla="*/ 526 h 528"/>
              <a:gd name="T66" fmla="*/ 16 w 1537"/>
              <a:gd name="T67" fmla="*/ 526 h 528"/>
              <a:gd name="T68" fmla="*/ 0 w 1537"/>
              <a:gd name="T69" fmla="*/ 528 h 528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1537"/>
              <a:gd name="T106" fmla="*/ 0 h 528"/>
              <a:gd name="T107" fmla="*/ 1537 w 1537"/>
              <a:gd name="T108" fmla="*/ 528 h 528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1537" h="528">
                <a:moveTo>
                  <a:pt x="0" y="528"/>
                </a:moveTo>
                <a:lnTo>
                  <a:pt x="16" y="526"/>
                </a:lnTo>
                <a:lnTo>
                  <a:pt x="29" y="526"/>
                </a:lnTo>
                <a:lnTo>
                  <a:pt x="39" y="525"/>
                </a:lnTo>
                <a:lnTo>
                  <a:pt x="54" y="523"/>
                </a:lnTo>
                <a:lnTo>
                  <a:pt x="94" y="518"/>
                </a:lnTo>
                <a:lnTo>
                  <a:pt x="129" y="512"/>
                </a:lnTo>
                <a:lnTo>
                  <a:pt x="235" y="486"/>
                </a:lnTo>
                <a:lnTo>
                  <a:pt x="401" y="430"/>
                </a:lnTo>
                <a:lnTo>
                  <a:pt x="546" y="375"/>
                </a:lnTo>
                <a:lnTo>
                  <a:pt x="677" y="321"/>
                </a:lnTo>
                <a:lnTo>
                  <a:pt x="803" y="271"/>
                </a:lnTo>
                <a:lnTo>
                  <a:pt x="935" y="215"/>
                </a:lnTo>
                <a:lnTo>
                  <a:pt x="1066" y="163"/>
                </a:lnTo>
                <a:lnTo>
                  <a:pt x="1210" y="106"/>
                </a:lnTo>
                <a:lnTo>
                  <a:pt x="1359" y="53"/>
                </a:lnTo>
                <a:lnTo>
                  <a:pt x="1529" y="2"/>
                </a:lnTo>
                <a:lnTo>
                  <a:pt x="1537" y="0"/>
                </a:lnTo>
                <a:lnTo>
                  <a:pt x="1529" y="2"/>
                </a:lnTo>
                <a:lnTo>
                  <a:pt x="1359" y="53"/>
                </a:lnTo>
                <a:lnTo>
                  <a:pt x="1210" y="106"/>
                </a:lnTo>
                <a:lnTo>
                  <a:pt x="1066" y="163"/>
                </a:lnTo>
                <a:lnTo>
                  <a:pt x="935" y="215"/>
                </a:lnTo>
                <a:lnTo>
                  <a:pt x="803" y="271"/>
                </a:lnTo>
                <a:lnTo>
                  <a:pt x="677" y="321"/>
                </a:lnTo>
                <a:lnTo>
                  <a:pt x="546" y="375"/>
                </a:lnTo>
                <a:lnTo>
                  <a:pt x="401" y="430"/>
                </a:lnTo>
                <a:lnTo>
                  <a:pt x="235" y="486"/>
                </a:lnTo>
                <a:lnTo>
                  <a:pt x="129" y="512"/>
                </a:lnTo>
                <a:lnTo>
                  <a:pt x="94" y="518"/>
                </a:lnTo>
                <a:lnTo>
                  <a:pt x="54" y="523"/>
                </a:lnTo>
                <a:lnTo>
                  <a:pt x="39" y="525"/>
                </a:lnTo>
                <a:lnTo>
                  <a:pt x="29" y="526"/>
                </a:lnTo>
                <a:lnTo>
                  <a:pt x="16" y="526"/>
                </a:lnTo>
                <a:lnTo>
                  <a:pt x="0" y="528"/>
                </a:ln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" name="Freeform 15"/>
          <p:cNvSpPr>
            <a:spLocks/>
          </p:cNvSpPr>
          <p:nvPr/>
        </p:nvSpPr>
        <p:spPr bwMode="auto">
          <a:xfrm>
            <a:off x="847725" y="2951435"/>
            <a:ext cx="2760663" cy="3282950"/>
          </a:xfrm>
          <a:custGeom>
            <a:avLst/>
            <a:gdLst>
              <a:gd name="T0" fmla="*/ 95 w 1884"/>
              <a:gd name="T1" fmla="*/ 2015 h 2068"/>
              <a:gd name="T2" fmla="*/ 297 w 1884"/>
              <a:gd name="T3" fmla="*/ 1905 h 2068"/>
              <a:gd name="T4" fmla="*/ 491 w 1884"/>
              <a:gd name="T5" fmla="*/ 1797 h 2068"/>
              <a:gd name="T6" fmla="*/ 690 w 1884"/>
              <a:gd name="T7" fmla="*/ 1688 h 2068"/>
              <a:gd name="T8" fmla="*/ 884 w 1884"/>
              <a:gd name="T9" fmla="*/ 1582 h 2068"/>
              <a:gd name="T10" fmla="*/ 1081 w 1884"/>
              <a:gd name="T11" fmla="*/ 1473 h 2068"/>
              <a:gd name="T12" fmla="*/ 1274 w 1884"/>
              <a:gd name="T13" fmla="*/ 1367 h 2068"/>
              <a:gd name="T14" fmla="*/ 1470 w 1884"/>
              <a:gd name="T15" fmla="*/ 1260 h 2068"/>
              <a:gd name="T16" fmla="*/ 1663 w 1884"/>
              <a:gd name="T17" fmla="*/ 1154 h 2068"/>
              <a:gd name="T18" fmla="*/ 1810 w 1884"/>
              <a:gd name="T19" fmla="*/ 1074 h 2068"/>
              <a:gd name="T20" fmla="*/ 1874 w 1884"/>
              <a:gd name="T21" fmla="*/ 1037 h 2068"/>
              <a:gd name="T22" fmla="*/ 1881 w 1884"/>
              <a:gd name="T23" fmla="*/ 1033 h 2068"/>
              <a:gd name="T24" fmla="*/ 1883 w 1884"/>
              <a:gd name="T25" fmla="*/ 1032 h 2068"/>
              <a:gd name="T26" fmla="*/ 1857 w 1884"/>
              <a:gd name="T27" fmla="*/ 1016 h 2068"/>
              <a:gd name="T28" fmla="*/ 1708 w 1884"/>
              <a:gd name="T29" fmla="*/ 934 h 2068"/>
              <a:gd name="T30" fmla="*/ 1512 w 1884"/>
              <a:gd name="T31" fmla="*/ 828 h 2068"/>
              <a:gd name="T32" fmla="*/ 1322 w 1884"/>
              <a:gd name="T33" fmla="*/ 724 h 2068"/>
              <a:gd name="T34" fmla="*/ 1128 w 1884"/>
              <a:gd name="T35" fmla="*/ 616 h 2068"/>
              <a:gd name="T36" fmla="*/ 929 w 1884"/>
              <a:gd name="T37" fmla="*/ 507 h 2068"/>
              <a:gd name="T38" fmla="*/ 734 w 1884"/>
              <a:gd name="T39" fmla="*/ 399 h 2068"/>
              <a:gd name="T40" fmla="*/ 536 w 1884"/>
              <a:gd name="T41" fmla="*/ 290 h 2068"/>
              <a:gd name="T42" fmla="*/ 342 w 1884"/>
              <a:gd name="T43" fmla="*/ 184 h 2068"/>
              <a:gd name="T44" fmla="*/ 144 w 1884"/>
              <a:gd name="T45" fmla="*/ 75 h 2068"/>
              <a:gd name="T46" fmla="*/ 25 w 1884"/>
              <a:gd name="T47" fmla="*/ 10 h 2068"/>
              <a:gd name="T48" fmla="*/ 8 w 1884"/>
              <a:gd name="T49" fmla="*/ 0 h 2068"/>
              <a:gd name="T50" fmla="*/ 25 w 1884"/>
              <a:gd name="T51" fmla="*/ 10 h 2068"/>
              <a:gd name="T52" fmla="*/ 144 w 1884"/>
              <a:gd name="T53" fmla="*/ 75 h 2068"/>
              <a:gd name="T54" fmla="*/ 342 w 1884"/>
              <a:gd name="T55" fmla="*/ 184 h 2068"/>
              <a:gd name="T56" fmla="*/ 536 w 1884"/>
              <a:gd name="T57" fmla="*/ 290 h 2068"/>
              <a:gd name="T58" fmla="*/ 734 w 1884"/>
              <a:gd name="T59" fmla="*/ 399 h 2068"/>
              <a:gd name="T60" fmla="*/ 929 w 1884"/>
              <a:gd name="T61" fmla="*/ 507 h 2068"/>
              <a:gd name="T62" fmla="*/ 1128 w 1884"/>
              <a:gd name="T63" fmla="*/ 616 h 2068"/>
              <a:gd name="T64" fmla="*/ 1322 w 1884"/>
              <a:gd name="T65" fmla="*/ 724 h 2068"/>
              <a:gd name="T66" fmla="*/ 1512 w 1884"/>
              <a:gd name="T67" fmla="*/ 828 h 2068"/>
              <a:gd name="T68" fmla="*/ 1708 w 1884"/>
              <a:gd name="T69" fmla="*/ 934 h 2068"/>
              <a:gd name="T70" fmla="*/ 1857 w 1884"/>
              <a:gd name="T71" fmla="*/ 1016 h 2068"/>
              <a:gd name="T72" fmla="*/ 1883 w 1884"/>
              <a:gd name="T73" fmla="*/ 1032 h 2068"/>
              <a:gd name="T74" fmla="*/ 1881 w 1884"/>
              <a:gd name="T75" fmla="*/ 1033 h 2068"/>
              <a:gd name="T76" fmla="*/ 1874 w 1884"/>
              <a:gd name="T77" fmla="*/ 1037 h 2068"/>
              <a:gd name="T78" fmla="*/ 1810 w 1884"/>
              <a:gd name="T79" fmla="*/ 1074 h 2068"/>
              <a:gd name="T80" fmla="*/ 1663 w 1884"/>
              <a:gd name="T81" fmla="*/ 1154 h 2068"/>
              <a:gd name="T82" fmla="*/ 1470 w 1884"/>
              <a:gd name="T83" fmla="*/ 1260 h 2068"/>
              <a:gd name="T84" fmla="*/ 1274 w 1884"/>
              <a:gd name="T85" fmla="*/ 1367 h 2068"/>
              <a:gd name="T86" fmla="*/ 1081 w 1884"/>
              <a:gd name="T87" fmla="*/ 1473 h 2068"/>
              <a:gd name="T88" fmla="*/ 884 w 1884"/>
              <a:gd name="T89" fmla="*/ 1582 h 2068"/>
              <a:gd name="T90" fmla="*/ 690 w 1884"/>
              <a:gd name="T91" fmla="*/ 1688 h 2068"/>
              <a:gd name="T92" fmla="*/ 491 w 1884"/>
              <a:gd name="T93" fmla="*/ 1797 h 2068"/>
              <a:gd name="T94" fmla="*/ 297 w 1884"/>
              <a:gd name="T95" fmla="*/ 1905 h 2068"/>
              <a:gd name="T96" fmla="*/ 95 w 1884"/>
              <a:gd name="T97" fmla="*/ 2015 h 2068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1884"/>
              <a:gd name="T148" fmla="*/ 0 h 2068"/>
              <a:gd name="T149" fmla="*/ 1884 w 1884"/>
              <a:gd name="T150" fmla="*/ 2068 h 2068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1884" h="2068">
                <a:moveTo>
                  <a:pt x="0" y="2068"/>
                </a:moveTo>
                <a:lnTo>
                  <a:pt x="95" y="2015"/>
                </a:lnTo>
                <a:lnTo>
                  <a:pt x="199" y="1959"/>
                </a:lnTo>
                <a:lnTo>
                  <a:pt x="297" y="1905"/>
                </a:lnTo>
                <a:lnTo>
                  <a:pt x="391" y="1853"/>
                </a:lnTo>
                <a:lnTo>
                  <a:pt x="491" y="1797"/>
                </a:lnTo>
                <a:lnTo>
                  <a:pt x="587" y="1745"/>
                </a:lnTo>
                <a:lnTo>
                  <a:pt x="690" y="1688"/>
                </a:lnTo>
                <a:lnTo>
                  <a:pt x="788" y="1635"/>
                </a:lnTo>
                <a:lnTo>
                  <a:pt x="884" y="1582"/>
                </a:lnTo>
                <a:lnTo>
                  <a:pt x="984" y="1527"/>
                </a:lnTo>
                <a:lnTo>
                  <a:pt x="1081" y="1473"/>
                </a:lnTo>
                <a:lnTo>
                  <a:pt x="1174" y="1422"/>
                </a:lnTo>
                <a:lnTo>
                  <a:pt x="1274" y="1367"/>
                </a:lnTo>
                <a:lnTo>
                  <a:pt x="1370" y="1315"/>
                </a:lnTo>
                <a:lnTo>
                  <a:pt x="1470" y="1260"/>
                </a:lnTo>
                <a:lnTo>
                  <a:pt x="1569" y="1205"/>
                </a:lnTo>
                <a:lnTo>
                  <a:pt x="1663" y="1154"/>
                </a:lnTo>
                <a:lnTo>
                  <a:pt x="1764" y="1098"/>
                </a:lnTo>
                <a:lnTo>
                  <a:pt x="1810" y="1074"/>
                </a:lnTo>
                <a:lnTo>
                  <a:pt x="1860" y="1045"/>
                </a:lnTo>
                <a:lnTo>
                  <a:pt x="1874" y="1037"/>
                </a:lnTo>
                <a:lnTo>
                  <a:pt x="1880" y="1034"/>
                </a:lnTo>
                <a:lnTo>
                  <a:pt x="1881" y="1033"/>
                </a:lnTo>
                <a:lnTo>
                  <a:pt x="1884" y="1032"/>
                </a:lnTo>
                <a:lnTo>
                  <a:pt x="1883" y="1032"/>
                </a:lnTo>
                <a:lnTo>
                  <a:pt x="1881" y="1030"/>
                </a:lnTo>
                <a:lnTo>
                  <a:pt x="1857" y="1016"/>
                </a:lnTo>
                <a:lnTo>
                  <a:pt x="1806" y="988"/>
                </a:lnTo>
                <a:lnTo>
                  <a:pt x="1708" y="934"/>
                </a:lnTo>
                <a:lnTo>
                  <a:pt x="1613" y="882"/>
                </a:lnTo>
                <a:lnTo>
                  <a:pt x="1512" y="828"/>
                </a:lnTo>
                <a:lnTo>
                  <a:pt x="1417" y="774"/>
                </a:lnTo>
                <a:lnTo>
                  <a:pt x="1322" y="724"/>
                </a:lnTo>
                <a:lnTo>
                  <a:pt x="1223" y="668"/>
                </a:lnTo>
                <a:lnTo>
                  <a:pt x="1128" y="616"/>
                </a:lnTo>
                <a:lnTo>
                  <a:pt x="1026" y="559"/>
                </a:lnTo>
                <a:lnTo>
                  <a:pt x="929" y="507"/>
                </a:lnTo>
                <a:lnTo>
                  <a:pt x="836" y="455"/>
                </a:lnTo>
                <a:lnTo>
                  <a:pt x="734" y="399"/>
                </a:lnTo>
                <a:lnTo>
                  <a:pt x="638" y="347"/>
                </a:lnTo>
                <a:lnTo>
                  <a:pt x="536" y="290"/>
                </a:lnTo>
                <a:lnTo>
                  <a:pt x="438" y="235"/>
                </a:lnTo>
                <a:lnTo>
                  <a:pt x="342" y="184"/>
                </a:lnTo>
                <a:lnTo>
                  <a:pt x="242" y="128"/>
                </a:lnTo>
                <a:lnTo>
                  <a:pt x="144" y="75"/>
                </a:lnTo>
                <a:lnTo>
                  <a:pt x="51" y="23"/>
                </a:lnTo>
                <a:lnTo>
                  <a:pt x="25" y="10"/>
                </a:lnTo>
                <a:lnTo>
                  <a:pt x="13" y="3"/>
                </a:lnTo>
                <a:lnTo>
                  <a:pt x="8" y="0"/>
                </a:lnTo>
                <a:lnTo>
                  <a:pt x="13" y="3"/>
                </a:lnTo>
                <a:lnTo>
                  <a:pt x="25" y="10"/>
                </a:lnTo>
                <a:lnTo>
                  <a:pt x="51" y="23"/>
                </a:lnTo>
                <a:lnTo>
                  <a:pt x="144" y="75"/>
                </a:lnTo>
                <a:lnTo>
                  <a:pt x="242" y="128"/>
                </a:lnTo>
                <a:lnTo>
                  <a:pt x="342" y="184"/>
                </a:lnTo>
                <a:lnTo>
                  <a:pt x="438" y="235"/>
                </a:lnTo>
                <a:lnTo>
                  <a:pt x="536" y="290"/>
                </a:lnTo>
                <a:lnTo>
                  <a:pt x="638" y="347"/>
                </a:lnTo>
                <a:lnTo>
                  <a:pt x="734" y="399"/>
                </a:lnTo>
                <a:lnTo>
                  <a:pt x="836" y="455"/>
                </a:lnTo>
                <a:lnTo>
                  <a:pt x="929" y="507"/>
                </a:lnTo>
                <a:lnTo>
                  <a:pt x="1026" y="559"/>
                </a:lnTo>
                <a:lnTo>
                  <a:pt x="1128" y="616"/>
                </a:lnTo>
                <a:lnTo>
                  <a:pt x="1223" y="668"/>
                </a:lnTo>
                <a:lnTo>
                  <a:pt x="1322" y="724"/>
                </a:lnTo>
                <a:lnTo>
                  <a:pt x="1417" y="774"/>
                </a:lnTo>
                <a:lnTo>
                  <a:pt x="1512" y="828"/>
                </a:lnTo>
                <a:lnTo>
                  <a:pt x="1613" y="882"/>
                </a:lnTo>
                <a:lnTo>
                  <a:pt x="1708" y="934"/>
                </a:lnTo>
                <a:lnTo>
                  <a:pt x="1806" y="988"/>
                </a:lnTo>
                <a:lnTo>
                  <a:pt x="1857" y="1016"/>
                </a:lnTo>
                <a:lnTo>
                  <a:pt x="1881" y="1030"/>
                </a:lnTo>
                <a:lnTo>
                  <a:pt x="1883" y="1032"/>
                </a:lnTo>
                <a:lnTo>
                  <a:pt x="1884" y="1032"/>
                </a:lnTo>
                <a:lnTo>
                  <a:pt x="1881" y="1033"/>
                </a:lnTo>
                <a:lnTo>
                  <a:pt x="1880" y="1034"/>
                </a:lnTo>
                <a:lnTo>
                  <a:pt x="1874" y="1037"/>
                </a:lnTo>
                <a:lnTo>
                  <a:pt x="1860" y="1045"/>
                </a:lnTo>
                <a:lnTo>
                  <a:pt x="1810" y="1074"/>
                </a:lnTo>
                <a:lnTo>
                  <a:pt x="1764" y="1098"/>
                </a:lnTo>
                <a:lnTo>
                  <a:pt x="1663" y="1154"/>
                </a:lnTo>
                <a:lnTo>
                  <a:pt x="1569" y="1205"/>
                </a:lnTo>
                <a:lnTo>
                  <a:pt x="1470" y="1260"/>
                </a:lnTo>
                <a:lnTo>
                  <a:pt x="1370" y="1315"/>
                </a:lnTo>
                <a:lnTo>
                  <a:pt x="1274" y="1367"/>
                </a:lnTo>
                <a:lnTo>
                  <a:pt x="1174" y="1422"/>
                </a:lnTo>
                <a:lnTo>
                  <a:pt x="1081" y="1473"/>
                </a:lnTo>
                <a:lnTo>
                  <a:pt x="984" y="1527"/>
                </a:lnTo>
                <a:lnTo>
                  <a:pt x="884" y="1582"/>
                </a:lnTo>
                <a:lnTo>
                  <a:pt x="788" y="1635"/>
                </a:lnTo>
                <a:lnTo>
                  <a:pt x="690" y="1688"/>
                </a:lnTo>
                <a:lnTo>
                  <a:pt x="587" y="1745"/>
                </a:lnTo>
                <a:lnTo>
                  <a:pt x="491" y="1797"/>
                </a:lnTo>
                <a:lnTo>
                  <a:pt x="391" y="1853"/>
                </a:lnTo>
                <a:lnTo>
                  <a:pt x="297" y="1905"/>
                </a:lnTo>
                <a:lnTo>
                  <a:pt x="199" y="1959"/>
                </a:lnTo>
                <a:lnTo>
                  <a:pt x="95" y="2015"/>
                </a:lnTo>
                <a:lnTo>
                  <a:pt x="0" y="2068"/>
                </a:lnTo>
              </a:path>
            </a:pathLst>
          </a:cu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" name="Freeform 16"/>
          <p:cNvSpPr>
            <a:spLocks/>
          </p:cNvSpPr>
          <p:nvPr/>
        </p:nvSpPr>
        <p:spPr bwMode="auto">
          <a:xfrm>
            <a:off x="849313" y="2046560"/>
            <a:ext cx="1506537" cy="904875"/>
          </a:xfrm>
          <a:custGeom>
            <a:avLst/>
            <a:gdLst>
              <a:gd name="T0" fmla="*/ 6 w 1028"/>
              <a:gd name="T1" fmla="*/ 570 h 570"/>
              <a:gd name="T2" fmla="*/ 3 w 1028"/>
              <a:gd name="T3" fmla="*/ 568 h 570"/>
              <a:gd name="T4" fmla="*/ 0 w 1028"/>
              <a:gd name="T5" fmla="*/ 567 h 570"/>
              <a:gd name="T6" fmla="*/ 0 w 1028"/>
              <a:gd name="T7" fmla="*/ 566 h 570"/>
              <a:gd name="T8" fmla="*/ 3 w 1028"/>
              <a:gd name="T9" fmla="*/ 563 h 570"/>
              <a:gd name="T10" fmla="*/ 9 w 1028"/>
              <a:gd name="T11" fmla="*/ 560 h 570"/>
              <a:gd name="T12" fmla="*/ 23 w 1028"/>
              <a:gd name="T13" fmla="*/ 552 h 570"/>
              <a:gd name="T14" fmla="*/ 48 w 1028"/>
              <a:gd name="T15" fmla="*/ 539 h 570"/>
              <a:gd name="T16" fmla="*/ 149 w 1028"/>
              <a:gd name="T17" fmla="*/ 483 h 570"/>
              <a:gd name="T18" fmla="*/ 247 w 1028"/>
              <a:gd name="T19" fmla="*/ 429 h 570"/>
              <a:gd name="T20" fmla="*/ 340 w 1028"/>
              <a:gd name="T21" fmla="*/ 378 h 570"/>
              <a:gd name="T22" fmla="*/ 440 w 1028"/>
              <a:gd name="T23" fmla="*/ 323 h 570"/>
              <a:gd name="T24" fmla="*/ 536 w 1028"/>
              <a:gd name="T25" fmla="*/ 271 h 570"/>
              <a:gd name="T26" fmla="*/ 639 w 1028"/>
              <a:gd name="T27" fmla="*/ 214 h 570"/>
              <a:gd name="T28" fmla="*/ 738 w 1028"/>
              <a:gd name="T29" fmla="*/ 160 h 570"/>
              <a:gd name="T30" fmla="*/ 832 w 1028"/>
              <a:gd name="T31" fmla="*/ 108 h 570"/>
              <a:gd name="T32" fmla="*/ 932 w 1028"/>
              <a:gd name="T33" fmla="*/ 53 h 570"/>
              <a:gd name="T34" fmla="*/ 1028 w 1028"/>
              <a:gd name="T35" fmla="*/ 0 h 570"/>
              <a:gd name="T36" fmla="*/ 932 w 1028"/>
              <a:gd name="T37" fmla="*/ 53 h 570"/>
              <a:gd name="T38" fmla="*/ 832 w 1028"/>
              <a:gd name="T39" fmla="*/ 108 h 570"/>
              <a:gd name="T40" fmla="*/ 738 w 1028"/>
              <a:gd name="T41" fmla="*/ 160 h 570"/>
              <a:gd name="T42" fmla="*/ 639 w 1028"/>
              <a:gd name="T43" fmla="*/ 214 h 570"/>
              <a:gd name="T44" fmla="*/ 536 w 1028"/>
              <a:gd name="T45" fmla="*/ 271 h 570"/>
              <a:gd name="T46" fmla="*/ 440 w 1028"/>
              <a:gd name="T47" fmla="*/ 323 h 570"/>
              <a:gd name="T48" fmla="*/ 340 w 1028"/>
              <a:gd name="T49" fmla="*/ 378 h 570"/>
              <a:gd name="T50" fmla="*/ 247 w 1028"/>
              <a:gd name="T51" fmla="*/ 429 h 570"/>
              <a:gd name="T52" fmla="*/ 149 w 1028"/>
              <a:gd name="T53" fmla="*/ 483 h 570"/>
              <a:gd name="T54" fmla="*/ 48 w 1028"/>
              <a:gd name="T55" fmla="*/ 539 h 570"/>
              <a:gd name="T56" fmla="*/ 23 w 1028"/>
              <a:gd name="T57" fmla="*/ 552 h 570"/>
              <a:gd name="T58" fmla="*/ 9 w 1028"/>
              <a:gd name="T59" fmla="*/ 560 h 570"/>
              <a:gd name="T60" fmla="*/ 3 w 1028"/>
              <a:gd name="T61" fmla="*/ 563 h 570"/>
              <a:gd name="T62" fmla="*/ 0 w 1028"/>
              <a:gd name="T63" fmla="*/ 566 h 570"/>
              <a:gd name="T64" fmla="*/ 0 w 1028"/>
              <a:gd name="T65" fmla="*/ 567 h 570"/>
              <a:gd name="T66" fmla="*/ 3 w 1028"/>
              <a:gd name="T67" fmla="*/ 568 h 570"/>
              <a:gd name="T68" fmla="*/ 6 w 1028"/>
              <a:gd name="T69" fmla="*/ 570 h 570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1028"/>
              <a:gd name="T106" fmla="*/ 0 h 570"/>
              <a:gd name="T107" fmla="*/ 1028 w 1028"/>
              <a:gd name="T108" fmla="*/ 570 h 570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1028" h="570">
                <a:moveTo>
                  <a:pt x="6" y="570"/>
                </a:moveTo>
                <a:lnTo>
                  <a:pt x="3" y="568"/>
                </a:lnTo>
                <a:lnTo>
                  <a:pt x="0" y="567"/>
                </a:lnTo>
                <a:lnTo>
                  <a:pt x="0" y="566"/>
                </a:lnTo>
                <a:lnTo>
                  <a:pt x="3" y="563"/>
                </a:lnTo>
                <a:lnTo>
                  <a:pt x="9" y="560"/>
                </a:lnTo>
                <a:lnTo>
                  <a:pt x="23" y="552"/>
                </a:lnTo>
                <a:lnTo>
                  <a:pt x="48" y="539"/>
                </a:lnTo>
                <a:lnTo>
                  <a:pt x="149" y="483"/>
                </a:lnTo>
                <a:lnTo>
                  <a:pt x="247" y="429"/>
                </a:lnTo>
                <a:lnTo>
                  <a:pt x="340" y="378"/>
                </a:lnTo>
                <a:lnTo>
                  <a:pt x="440" y="323"/>
                </a:lnTo>
                <a:lnTo>
                  <a:pt x="536" y="271"/>
                </a:lnTo>
                <a:lnTo>
                  <a:pt x="639" y="214"/>
                </a:lnTo>
                <a:lnTo>
                  <a:pt x="738" y="160"/>
                </a:lnTo>
                <a:lnTo>
                  <a:pt x="832" y="108"/>
                </a:lnTo>
                <a:lnTo>
                  <a:pt x="932" y="53"/>
                </a:lnTo>
                <a:lnTo>
                  <a:pt x="1028" y="0"/>
                </a:lnTo>
                <a:lnTo>
                  <a:pt x="932" y="53"/>
                </a:lnTo>
                <a:lnTo>
                  <a:pt x="832" y="108"/>
                </a:lnTo>
                <a:lnTo>
                  <a:pt x="738" y="160"/>
                </a:lnTo>
                <a:lnTo>
                  <a:pt x="639" y="214"/>
                </a:lnTo>
                <a:lnTo>
                  <a:pt x="536" y="271"/>
                </a:lnTo>
                <a:lnTo>
                  <a:pt x="440" y="323"/>
                </a:lnTo>
                <a:lnTo>
                  <a:pt x="340" y="378"/>
                </a:lnTo>
                <a:lnTo>
                  <a:pt x="247" y="429"/>
                </a:lnTo>
                <a:lnTo>
                  <a:pt x="149" y="483"/>
                </a:lnTo>
                <a:lnTo>
                  <a:pt x="48" y="539"/>
                </a:lnTo>
                <a:lnTo>
                  <a:pt x="23" y="552"/>
                </a:lnTo>
                <a:lnTo>
                  <a:pt x="9" y="560"/>
                </a:lnTo>
                <a:lnTo>
                  <a:pt x="3" y="563"/>
                </a:lnTo>
                <a:lnTo>
                  <a:pt x="0" y="566"/>
                </a:lnTo>
                <a:lnTo>
                  <a:pt x="0" y="567"/>
                </a:lnTo>
                <a:lnTo>
                  <a:pt x="3" y="568"/>
                </a:lnTo>
                <a:lnTo>
                  <a:pt x="6" y="570"/>
                </a:lnTo>
              </a:path>
            </a:pathLst>
          </a:cu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" name="Freeform 17"/>
          <p:cNvSpPr>
            <a:spLocks/>
          </p:cNvSpPr>
          <p:nvPr/>
        </p:nvSpPr>
        <p:spPr bwMode="auto">
          <a:xfrm flipV="1">
            <a:off x="2947988" y="4921523"/>
            <a:ext cx="76200" cy="76200"/>
          </a:xfrm>
          <a:custGeom>
            <a:avLst/>
            <a:gdLst>
              <a:gd name="T0" fmla="*/ 16 w 29"/>
              <a:gd name="T1" fmla="*/ 0 h 28"/>
              <a:gd name="T2" fmla="*/ 18 w 29"/>
              <a:gd name="T3" fmla="*/ 0 h 28"/>
              <a:gd name="T4" fmla="*/ 20 w 29"/>
              <a:gd name="T5" fmla="*/ 1 h 28"/>
              <a:gd name="T6" fmla="*/ 23 w 29"/>
              <a:gd name="T7" fmla="*/ 1 h 28"/>
              <a:gd name="T8" fmla="*/ 24 w 29"/>
              <a:gd name="T9" fmla="*/ 3 h 28"/>
              <a:gd name="T10" fmla="*/ 26 w 29"/>
              <a:gd name="T11" fmla="*/ 4 h 28"/>
              <a:gd name="T12" fmla="*/ 27 w 29"/>
              <a:gd name="T13" fmla="*/ 7 h 28"/>
              <a:gd name="T14" fmla="*/ 29 w 29"/>
              <a:gd name="T15" fmla="*/ 10 h 28"/>
              <a:gd name="T16" fmla="*/ 29 w 29"/>
              <a:gd name="T17" fmla="*/ 13 h 28"/>
              <a:gd name="T18" fmla="*/ 29 w 29"/>
              <a:gd name="T19" fmla="*/ 16 h 28"/>
              <a:gd name="T20" fmla="*/ 29 w 29"/>
              <a:gd name="T21" fmla="*/ 19 h 28"/>
              <a:gd name="T22" fmla="*/ 27 w 29"/>
              <a:gd name="T23" fmla="*/ 20 h 28"/>
              <a:gd name="T24" fmla="*/ 26 w 29"/>
              <a:gd name="T25" fmla="*/ 22 h 28"/>
              <a:gd name="T26" fmla="*/ 24 w 29"/>
              <a:gd name="T27" fmla="*/ 23 h 28"/>
              <a:gd name="T28" fmla="*/ 23 w 29"/>
              <a:gd name="T29" fmla="*/ 25 h 28"/>
              <a:gd name="T30" fmla="*/ 21 w 29"/>
              <a:gd name="T31" fmla="*/ 26 h 28"/>
              <a:gd name="T32" fmla="*/ 20 w 29"/>
              <a:gd name="T33" fmla="*/ 28 h 28"/>
              <a:gd name="T34" fmla="*/ 17 w 29"/>
              <a:gd name="T35" fmla="*/ 28 h 28"/>
              <a:gd name="T36" fmla="*/ 14 w 29"/>
              <a:gd name="T37" fmla="*/ 28 h 28"/>
              <a:gd name="T38" fmla="*/ 11 w 29"/>
              <a:gd name="T39" fmla="*/ 28 h 28"/>
              <a:gd name="T40" fmla="*/ 8 w 29"/>
              <a:gd name="T41" fmla="*/ 28 h 28"/>
              <a:gd name="T42" fmla="*/ 7 w 29"/>
              <a:gd name="T43" fmla="*/ 26 h 28"/>
              <a:gd name="T44" fmla="*/ 4 w 29"/>
              <a:gd name="T45" fmla="*/ 25 h 28"/>
              <a:gd name="T46" fmla="*/ 3 w 29"/>
              <a:gd name="T47" fmla="*/ 22 h 28"/>
              <a:gd name="T48" fmla="*/ 1 w 29"/>
              <a:gd name="T49" fmla="*/ 20 h 28"/>
              <a:gd name="T50" fmla="*/ 1 w 29"/>
              <a:gd name="T51" fmla="*/ 17 h 28"/>
              <a:gd name="T52" fmla="*/ 0 w 29"/>
              <a:gd name="T53" fmla="*/ 15 h 28"/>
              <a:gd name="T54" fmla="*/ 0 w 29"/>
              <a:gd name="T55" fmla="*/ 12 h 28"/>
              <a:gd name="T56" fmla="*/ 1 w 29"/>
              <a:gd name="T57" fmla="*/ 10 h 28"/>
              <a:gd name="T58" fmla="*/ 1 w 29"/>
              <a:gd name="T59" fmla="*/ 7 h 28"/>
              <a:gd name="T60" fmla="*/ 3 w 29"/>
              <a:gd name="T61" fmla="*/ 6 h 28"/>
              <a:gd name="T62" fmla="*/ 5 w 29"/>
              <a:gd name="T63" fmla="*/ 3 h 28"/>
              <a:gd name="T64" fmla="*/ 8 w 29"/>
              <a:gd name="T65" fmla="*/ 1 h 28"/>
              <a:gd name="T66" fmla="*/ 11 w 29"/>
              <a:gd name="T67" fmla="*/ 0 h 28"/>
              <a:gd name="T68" fmla="*/ 14 w 29"/>
              <a:gd name="T69" fmla="*/ 0 h 28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29"/>
              <a:gd name="T106" fmla="*/ 0 h 28"/>
              <a:gd name="T107" fmla="*/ 29 w 29"/>
              <a:gd name="T108" fmla="*/ 28 h 28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29" h="28">
                <a:moveTo>
                  <a:pt x="14" y="0"/>
                </a:moveTo>
                <a:lnTo>
                  <a:pt x="16" y="0"/>
                </a:lnTo>
                <a:lnTo>
                  <a:pt x="17" y="0"/>
                </a:lnTo>
                <a:lnTo>
                  <a:pt x="18" y="0"/>
                </a:lnTo>
                <a:lnTo>
                  <a:pt x="20" y="0"/>
                </a:lnTo>
                <a:lnTo>
                  <a:pt x="20" y="1"/>
                </a:lnTo>
                <a:lnTo>
                  <a:pt x="21" y="1"/>
                </a:lnTo>
                <a:lnTo>
                  <a:pt x="23" y="1"/>
                </a:lnTo>
                <a:lnTo>
                  <a:pt x="23" y="3"/>
                </a:lnTo>
                <a:lnTo>
                  <a:pt x="24" y="3"/>
                </a:lnTo>
                <a:lnTo>
                  <a:pt x="24" y="4"/>
                </a:lnTo>
                <a:lnTo>
                  <a:pt x="26" y="4"/>
                </a:lnTo>
                <a:lnTo>
                  <a:pt x="26" y="6"/>
                </a:lnTo>
                <a:lnTo>
                  <a:pt x="27" y="7"/>
                </a:lnTo>
                <a:lnTo>
                  <a:pt x="27" y="9"/>
                </a:lnTo>
                <a:lnTo>
                  <a:pt x="29" y="10"/>
                </a:lnTo>
                <a:lnTo>
                  <a:pt x="29" y="12"/>
                </a:lnTo>
                <a:lnTo>
                  <a:pt x="29" y="13"/>
                </a:lnTo>
                <a:lnTo>
                  <a:pt x="29" y="15"/>
                </a:lnTo>
                <a:lnTo>
                  <a:pt x="29" y="16"/>
                </a:lnTo>
                <a:lnTo>
                  <a:pt x="29" y="17"/>
                </a:lnTo>
                <a:lnTo>
                  <a:pt x="29" y="19"/>
                </a:lnTo>
                <a:lnTo>
                  <a:pt x="27" y="19"/>
                </a:lnTo>
                <a:lnTo>
                  <a:pt x="27" y="20"/>
                </a:lnTo>
                <a:lnTo>
                  <a:pt x="27" y="22"/>
                </a:lnTo>
                <a:lnTo>
                  <a:pt x="26" y="22"/>
                </a:lnTo>
                <a:lnTo>
                  <a:pt x="26" y="23"/>
                </a:lnTo>
                <a:lnTo>
                  <a:pt x="24" y="23"/>
                </a:lnTo>
                <a:lnTo>
                  <a:pt x="24" y="25"/>
                </a:lnTo>
                <a:lnTo>
                  <a:pt x="23" y="25"/>
                </a:lnTo>
                <a:lnTo>
                  <a:pt x="23" y="26"/>
                </a:lnTo>
                <a:lnTo>
                  <a:pt x="21" y="26"/>
                </a:lnTo>
                <a:lnTo>
                  <a:pt x="20" y="26"/>
                </a:lnTo>
                <a:lnTo>
                  <a:pt x="20" y="28"/>
                </a:lnTo>
                <a:lnTo>
                  <a:pt x="18" y="28"/>
                </a:lnTo>
                <a:lnTo>
                  <a:pt x="17" y="28"/>
                </a:lnTo>
                <a:lnTo>
                  <a:pt x="16" y="28"/>
                </a:lnTo>
                <a:lnTo>
                  <a:pt x="14" y="28"/>
                </a:lnTo>
                <a:lnTo>
                  <a:pt x="13" y="28"/>
                </a:lnTo>
                <a:lnTo>
                  <a:pt x="11" y="28"/>
                </a:lnTo>
                <a:lnTo>
                  <a:pt x="10" y="28"/>
                </a:lnTo>
                <a:lnTo>
                  <a:pt x="8" y="28"/>
                </a:lnTo>
                <a:lnTo>
                  <a:pt x="8" y="26"/>
                </a:lnTo>
                <a:lnTo>
                  <a:pt x="7" y="26"/>
                </a:lnTo>
                <a:lnTo>
                  <a:pt x="5" y="25"/>
                </a:lnTo>
                <a:lnTo>
                  <a:pt x="4" y="25"/>
                </a:lnTo>
                <a:lnTo>
                  <a:pt x="4" y="23"/>
                </a:lnTo>
                <a:lnTo>
                  <a:pt x="3" y="22"/>
                </a:lnTo>
                <a:lnTo>
                  <a:pt x="3" y="20"/>
                </a:lnTo>
                <a:lnTo>
                  <a:pt x="1" y="20"/>
                </a:lnTo>
                <a:lnTo>
                  <a:pt x="1" y="19"/>
                </a:lnTo>
                <a:lnTo>
                  <a:pt x="1" y="17"/>
                </a:lnTo>
                <a:lnTo>
                  <a:pt x="0" y="16"/>
                </a:lnTo>
                <a:lnTo>
                  <a:pt x="0" y="15"/>
                </a:lnTo>
                <a:lnTo>
                  <a:pt x="0" y="13"/>
                </a:lnTo>
                <a:lnTo>
                  <a:pt x="0" y="12"/>
                </a:lnTo>
                <a:lnTo>
                  <a:pt x="1" y="12"/>
                </a:lnTo>
                <a:lnTo>
                  <a:pt x="1" y="10"/>
                </a:lnTo>
                <a:lnTo>
                  <a:pt x="1" y="9"/>
                </a:lnTo>
                <a:lnTo>
                  <a:pt x="1" y="7"/>
                </a:lnTo>
                <a:lnTo>
                  <a:pt x="3" y="7"/>
                </a:lnTo>
                <a:lnTo>
                  <a:pt x="3" y="6"/>
                </a:lnTo>
                <a:lnTo>
                  <a:pt x="4" y="4"/>
                </a:lnTo>
                <a:lnTo>
                  <a:pt x="5" y="3"/>
                </a:lnTo>
                <a:lnTo>
                  <a:pt x="7" y="1"/>
                </a:lnTo>
                <a:lnTo>
                  <a:pt x="8" y="1"/>
                </a:lnTo>
                <a:lnTo>
                  <a:pt x="10" y="0"/>
                </a:lnTo>
                <a:lnTo>
                  <a:pt x="11" y="0"/>
                </a:lnTo>
                <a:lnTo>
                  <a:pt x="13" y="0"/>
                </a:lnTo>
                <a:lnTo>
                  <a:pt x="14" y="0"/>
                </a:lnTo>
              </a:path>
            </a:pathLst>
          </a:custGeom>
          <a:solidFill>
            <a:schemeClr val="tx1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" name="Rectangle 18"/>
          <p:cNvSpPr>
            <a:spLocks noChangeArrowheads="1"/>
          </p:cNvSpPr>
          <p:nvPr/>
        </p:nvSpPr>
        <p:spPr bwMode="auto">
          <a:xfrm>
            <a:off x="2089322" y="4675302"/>
            <a:ext cx="103111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600" i="1" dirty="0" smtClean="0">
                <a:latin typeface="Times New Roman" pitchFamily="18" charset="0"/>
              </a:rPr>
              <a:t>synchronous</a:t>
            </a:r>
            <a:endParaRPr lang="en-US" sz="1600" i="1" dirty="0">
              <a:latin typeface="Times New Roman" pitchFamily="18" charset="0"/>
            </a:endParaRPr>
          </a:p>
        </p:txBody>
      </p:sp>
      <p:sp>
        <p:nvSpPr>
          <p:cNvPr id="22" name="Text Box 19"/>
          <p:cNvSpPr txBox="1">
            <a:spLocks noChangeArrowheads="1"/>
          </p:cNvSpPr>
          <p:nvPr/>
        </p:nvSpPr>
        <p:spPr bwMode="auto">
          <a:xfrm>
            <a:off x="422275" y="2751410"/>
            <a:ext cx="436563" cy="3365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/>
            <a:r>
              <a:rPr lang="en-US" sz="1600" i="1">
                <a:latin typeface="Times New Roman" pitchFamily="18" charset="0"/>
              </a:rPr>
              <a:t>2</a:t>
            </a:r>
            <a:r>
              <a:rPr lang="en-US" sz="1600" i="1">
                <a:latin typeface="Symbol" pitchFamily="18" charset="2"/>
              </a:rPr>
              <a:t>p</a:t>
            </a:r>
            <a:endParaRPr lang="en-US" sz="1600" i="1">
              <a:latin typeface="Times New Roman" pitchFamily="18" charset="0"/>
            </a:endParaRPr>
          </a:p>
        </p:txBody>
      </p:sp>
      <p:sp>
        <p:nvSpPr>
          <p:cNvPr id="23" name="Text Box 20"/>
          <p:cNvSpPr txBox="1">
            <a:spLocks noChangeArrowheads="1"/>
          </p:cNvSpPr>
          <p:nvPr/>
        </p:nvSpPr>
        <p:spPr bwMode="auto">
          <a:xfrm>
            <a:off x="285750" y="2122760"/>
            <a:ext cx="655638" cy="3365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/>
            <a:r>
              <a:rPr lang="en-US" sz="1600" i="1">
                <a:latin typeface="Symbol" pitchFamily="18" charset="2"/>
              </a:rPr>
              <a:t>w </a:t>
            </a:r>
            <a:r>
              <a:rPr lang="en-US" sz="1600" i="1">
                <a:latin typeface="Times New Roman" pitchFamily="18" charset="0"/>
              </a:rPr>
              <a:t>L/c</a:t>
            </a:r>
          </a:p>
        </p:txBody>
      </p:sp>
      <p:sp>
        <p:nvSpPr>
          <p:cNvPr id="24" name="Text Box 21"/>
          <p:cNvSpPr txBox="1">
            <a:spLocks noChangeArrowheads="1"/>
          </p:cNvSpPr>
          <p:nvPr/>
        </p:nvSpPr>
        <p:spPr bwMode="auto">
          <a:xfrm>
            <a:off x="1639009" y="2980010"/>
            <a:ext cx="2136027" cy="5847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600" i="1" dirty="0" smtClean="0">
                <a:latin typeface="Times New Roman" pitchFamily="18" charset="0"/>
              </a:rPr>
              <a:t>light line</a:t>
            </a:r>
            <a:endParaRPr lang="en-US" sz="1600" i="1" dirty="0">
              <a:latin typeface="Times New Roman" pitchFamily="18" charset="0"/>
            </a:endParaRPr>
          </a:p>
          <a:p>
            <a:pPr eaLnBrk="0" hangingPunct="0"/>
            <a:r>
              <a:rPr lang="en-US" sz="1600" i="1" dirty="0">
                <a:latin typeface="Symbol" pitchFamily="18" charset="2"/>
              </a:rPr>
              <a:t>w = b </a:t>
            </a:r>
            <a:r>
              <a:rPr lang="en-US" sz="1600" i="1" dirty="0">
                <a:latin typeface="Times New Roman" pitchFamily="18" charset="0"/>
              </a:rPr>
              <a:t>/c</a:t>
            </a:r>
          </a:p>
        </p:txBody>
      </p:sp>
      <p:sp>
        <p:nvSpPr>
          <p:cNvPr id="25" name="Text Box 22"/>
          <p:cNvSpPr txBox="1">
            <a:spLocks noChangeArrowheads="1"/>
          </p:cNvSpPr>
          <p:nvPr/>
        </p:nvSpPr>
        <p:spPr bwMode="auto">
          <a:xfrm>
            <a:off x="492125" y="4351610"/>
            <a:ext cx="352425" cy="3365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/>
            <a:r>
              <a:rPr lang="en-US" sz="1600" i="1">
                <a:latin typeface="Symbol" pitchFamily="18" charset="2"/>
              </a:rPr>
              <a:t>p</a:t>
            </a:r>
            <a:endParaRPr lang="en-US" sz="1600" i="1">
              <a:latin typeface="Times New Roman" pitchFamily="18" charset="0"/>
            </a:endParaRPr>
          </a:p>
        </p:txBody>
      </p:sp>
      <p:sp>
        <p:nvSpPr>
          <p:cNvPr id="26" name="Text Box 23"/>
          <p:cNvSpPr txBox="1">
            <a:spLocks noChangeArrowheads="1"/>
          </p:cNvSpPr>
          <p:nvPr/>
        </p:nvSpPr>
        <p:spPr bwMode="auto">
          <a:xfrm>
            <a:off x="352425" y="5189810"/>
            <a:ext cx="492125" cy="3365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/>
            <a:r>
              <a:rPr lang="en-US" sz="1600" i="1">
                <a:latin typeface="Symbol" pitchFamily="18" charset="2"/>
              </a:rPr>
              <a:t>p/2</a:t>
            </a:r>
            <a:endParaRPr lang="en-US" sz="1600" i="1">
              <a:latin typeface="Times New Roman" pitchFamily="18" charset="0"/>
            </a:endParaRPr>
          </a:p>
        </p:txBody>
      </p:sp>
      <p:sp>
        <p:nvSpPr>
          <p:cNvPr id="27" name="Text Box 24"/>
          <p:cNvSpPr txBox="1">
            <a:spLocks noChangeArrowheads="1"/>
          </p:cNvSpPr>
          <p:nvPr/>
        </p:nvSpPr>
        <p:spPr bwMode="auto">
          <a:xfrm>
            <a:off x="3446463" y="6237560"/>
            <a:ext cx="352425" cy="3365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/>
            <a:r>
              <a:rPr lang="en-US" sz="1600" i="1">
                <a:latin typeface="Symbol" pitchFamily="18" charset="2"/>
              </a:rPr>
              <a:t>p</a:t>
            </a:r>
            <a:endParaRPr lang="en-US" sz="1600" i="1">
              <a:latin typeface="Times New Roman" pitchFamily="18" charset="0"/>
            </a:endParaRPr>
          </a:p>
        </p:txBody>
      </p:sp>
      <p:sp>
        <p:nvSpPr>
          <p:cNvPr id="28" name="Text Box 25"/>
          <p:cNvSpPr txBox="1">
            <a:spLocks noChangeArrowheads="1"/>
          </p:cNvSpPr>
          <p:nvPr/>
        </p:nvSpPr>
        <p:spPr bwMode="auto">
          <a:xfrm>
            <a:off x="1970088" y="6256610"/>
            <a:ext cx="492125" cy="3365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/>
            <a:r>
              <a:rPr lang="en-US" sz="1600" i="1" dirty="0">
                <a:latin typeface="Symbol" pitchFamily="18" charset="2"/>
              </a:rPr>
              <a:t>p/2</a:t>
            </a:r>
            <a:endParaRPr lang="en-US" sz="1600" i="1" dirty="0">
              <a:latin typeface="Times New Roman" pitchFamily="18" charset="0"/>
            </a:endParaRPr>
          </a:p>
        </p:txBody>
      </p:sp>
      <p:sp>
        <p:nvSpPr>
          <p:cNvPr id="29" name="Text Box 26"/>
          <p:cNvSpPr txBox="1">
            <a:spLocks noChangeArrowheads="1"/>
          </p:cNvSpPr>
          <p:nvPr/>
        </p:nvSpPr>
        <p:spPr bwMode="auto">
          <a:xfrm>
            <a:off x="2813050" y="6332810"/>
            <a:ext cx="492125" cy="3365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/>
            <a:r>
              <a:rPr lang="en-US" sz="1600" i="1">
                <a:latin typeface="Symbol" pitchFamily="18" charset="2"/>
              </a:rPr>
              <a:t>b </a:t>
            </a:r>
            <a:r>
              <a:rPr lang="en-US" sz="1600" i="1">
                <a:latin typeface="Times New Roman" pitchFamily="18" charset="0"/>
              </a:rPr>
              <a:t>L</a:t>
            </a:r>
          </a:p>
        </p:txBody>
      </p:sp>
      <p:sp>
        <p:nvSpPr>
          <p:cNvPr id="30" name="Text Box 40"/>
          <p:cNvSpPr txBox="1">
            <a:spLocks noChangeArrowheads="1"/>
          </p:cNvSpPr>
          <p:nvPr/>
        </p:nvSpPr>
        <p:spPr bwMode="auto">
          <a:xfrm>
            <a:off x="773113" y="6237560"/>
            <a:ext cx="352425" cy="3365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/>
            <a:r>
              <a:rPr lang="en-US" sz="1600" i="1">
                <a:latin typeface="Symbol" pitchFamily="18" charset="2"/>
              </a:rPr>
              <a:t>0</a:t>
            </a:r>
            <a:endParaRPr lang="en-US" sz="1600" i="1">
              <a:latin typeface="Times New Roman" pitchFamily="18" charset="0"/>
            </a:endParaRPr>
          </a:p>
        </p:txBody>
      </p:sp>
      <p:pic>
        <p:nvPicPr>
          <p:cNvPr id="35" name="CLIC-acc-0mode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4500563" y="4924716"/>
            <a:ext cx="4643437" cy="1672636"/>
          </a:xfrm>
          <a:prstGeom prst="rect">
            <a:avLst/>
          </a:prstGeom>
        </p:spPr>
      </p:pic>
      <p:pic>
        <p:nvPicPr>
          <p:cNvPr id="36" name="travelling.avi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6" cstate="print"/>
          <a:stretch>
            <a:fillRect/>
          </a:stretch>
        </p:blipFill>
        <p:spPr>
          <a:xfrm>
            <a:off x="4500563" y="3156355"/>
            <a:ext cx="4643437" cy="1766525"/>
          </a:xfrm>
          <a:prstGeom prst="rect">
            <a:avLst/>
          </a:prstGeom>
        </p:spPr>
      </p:pic>
      <p:pic>
        <p:nvPicPr>
          <p:cNvPr id="37" name="CLIC-acc-pimode.avi">
            <a:hlinkClick r:id="" action="ppaction://media"/>
          </p:cNvPr>
          <p:cNvPicPr>
            <a:picLocks noRot="1" noChangeAspect="1"/>
          </p:cNvPicPr>
          <p:nvPr>
            <a:videoFile r:link="rId3"/>
          </p:nvPr>
        </p:nvPicPr>
        <p:blipFill>
          <a:blip r:embed="rId7" cstate="print"/>
          <a:stretch>
            <a:fillRect/>
          </a:stretch>
        </p:blipFill>
        <p:spPr>
          <a:xfrm>
            <a:off x="4468920" y="1356395"/>
            <a:ext cx="4675079" cy="1784573"/>
          </a:xfrm>
          <a:prstGeom prst="rect">
            <a:avLst/>
          </a:prstGeom>
        </p:spPr>
      </p:pic>
      <p:sp>
        <p:nvSpPr>
          <p:cNvPr id="38" name="Text Box 44"/>
          <p:cNvSpPr txBox="1">
            <a:spLocks noChangeArrowheads="1"/>
          </p:cNvSpPr>
          <p:nvPr/>
        </p:nvSpPr>
        <p:spPr bwMode="auto">
          <a:xfrm>
            <a:off x="4067944" y="5589240"/>
            <a:ext cx="352425" cy="3365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/>
            <a:r>
              <a:rPr lang="en-US" sz="1600" i="1" dirty="0">
                <a:latin typeface="Symbol" pitchFamily="18" charset="2"/>
              </a:rPr>
              <a:t>0</a:t>
            </a:r>
            <a:endParaRPr lang="en-US" sz="1600" i="1" dirty="0">
              <a:latin typeface="Times New Roman" pitchFamily="18" charset="0"/>
            </a:endParaRPr>
          </a:p>
        </p:txBody>
      </p:sp>
      <p:sp>
        <p:nvSpPr>
          <p:cNvPr id="39" name="Text Box 46"/>
          <p:cNvSpPr txBox="1">
            <a:spLocks noChangeArrowheads="1"/>
          </p:cNvSpPr>
          <p:nvPr/>
        </p:nvSpPr>
        <p:spPr bwMode="auto">
          <a:xfrm>
            <a:off x="3995936" y="2132856"/>
            <a:ext cx="352425" cy="3365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/>
            <a:r>
              <a:rPr lang="en-US" sz="1600" i="1" dirty="0">
                <a:latin typeface="Symbol" pitchFamily="18" charset="2"/>
              </a:rPr>
              <a:t>p</a:t>
            </a:r>
            <a:endParaRPr lang="en-US" sz="1600" i="1" dirty="0">
              <a:latin typeface="Times New Roman" pitchFamily="18" charset="0"/>
            </a:endParaRPr>
          </a:p>
        </p:txBody>
      </p:sp>
      <p:sp>
        <p:nvSpPr>
          <p:cNvPr id="40" name="Text Box 47"/>
          <p:cNvSpPr txBox="1">
            <a:spLocks noChangeArrowheads="1"/>
          </p:cNvSpPr>
          <p:nvPr/>
        </p:nvSpPr>
        <p:spPr bwMode="auto">
          <a:xfrm>
            <a:off x="3867151" y="3933056"/>
            <a:ext cx="633412" cy="3365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/>
            <a:r>
              <a:rPr lang="en-US" sz="1600" i="1" dirty="0">
                <a:latin typeface="Symbol" pitchFamily="18" charset="2"/>
              </a:rPr>
              <a:t>2p/3</a:t>
            </a:r>
            <a:endParaRPr lang="en-US" sz="1600" i="1" dirty="0">
              <a:latin typeface="Times New Roman" pitchFamily="18" charset="0"/>
            </a:endParaRPr>
          </a:p>
        </p:txBody>
      </p:sp>
      <p:sp>
        <p:nvSpPr>
          <p:cNvPr id="41" name="Date Placeholder 4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29-Nov-2010</a:t>
            </a:r>
            <a:endParaRPr lang="en-GB"/>
          </a:p>
        </p:txBody>
      </p:sp>
      <p:sp>
        <p:nvSpPr>
          <p:cNvPr id="42" name="Slide Number Placeholder 4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B0A51-65F0-4E5B-879D-CA4C666EBC5E}" type="slidenum">
              <a:rPr lang="en-GB" smtClean="0"/>
              <a:pPr/>
              <a:t>37</a:t>
            </a:fld>
            <a:endParaRPr lang="en-GB"/>
          </a:p>
        </p:txBody>
      </p:sp>
      <p:sp>
        <p:nvSpPr>
          <p:cNvPr id="43" name="Footer Placeholder 4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IET Event "Extreme Electromagnetics" - Cavity Resonators - E. Jensen/CERN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vide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 bwMode="auto">
          <a:xfrm>
            <a:off x="480060" y="5517232"/>
            <a:ext cx="8183880" cy="676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i="0" u="none" strike="noStrike" kern="0" cap="none" spc="0" normalizeH="0" baseline="0" noProof="0" dirty="0" smtClean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Verdana" pitchFamily="34" charset="0"/>
                <a:ea typeface="+mj-ea"/>
                <a:cs typeface="+mj-cs"/>
              </a:rPr>
              <a:t>0.45 to 7 </a:t>
            </a:r>
            <a:r>
              <a:rPr lang="en-GB" sz="3600" kern="0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j-ea"/>
                <a:cs typeface="+mj-cs"/>
              </a:rPr>
              <a:t>T</a:t>
            </a:r>
            <a:r>
              <a:rPr kumimoji="0" lang="en-GB" sz="3600" i="0" u="none" strike="noStrike" kern="0" cap="none" spc="0" normalizeH="0" baseline="0" noProof="0" dirty="0" err="1" smtClean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Verdana" pitchFamily="34" charset="0"/>
                <a:ea typeface="+mj-ea"/>
                <a:cs typeface="+mj-cs"/>
              </a:rPr>
              <a:t>eV</a:t>
            </a:r>
            <a:r>
              <a:rPr kumimoji="0" lang="en-GB" sz="3600" i="0" u="none" strike="noStrike" kern="0" cap="none" spc="0" normalizeH="0" baseline="0" noProof="0" dirty="0" smtClean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Verdana" pitchFamily="34" charset="0"/>
                <a:ea typeface="+mj-ea"/>
                <a:cs typeface="+mj-cs"/>
              </a:rPr>
              <a:t> – LHC</a:t>
            </a:r>
            <a:endParaRPr kumimoji="0" lang="en-GB" sz="3600" i="0" u="none" strike="noStrike" kern="0" cap="none" spc="0" normalizeH="0" baseline="0" noProof="0" dirty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Verdana" pitchFamily="34" charset="0"/>
              <a:ea typeface="+mj-ea"/>
              <a:cs typeface="+mj-cs"/>
            </a:endParaRPr>
          </a:p>
        </p:txBody>
      </p:sp>
      <p:sp>
        <p:nvSpPr>
          <p:cNvPr id="8" name="Text Placeholder 2"/>
          <p:cNvSpPr txBox="1">
            <a:spLocks/>
          </p:cNvSpPr>
          <p:nvPr/>
        </p:nvSpPr>
        <p:spPr>
          <a:xfrm>
            <a:off x="632460" y="6245696"/>
            <a:ext cx="8183880" cy="420624"/>
          </a:xfrm>
          <a:prstGeom prst="rect">
            <a:avLst/>
          </a:prstGeom>
        </p:spPr>
        <p:txBody>
          <a:bodyPr vert="horz" lIns="118872" tIns="0" anchor="t">
            <a:normAutofit/>
          </a:bodyPr>
          <a:lstStyle/>
          <a:p>
            <a:pPr marL="0" marR="36576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7F09"/>
              </a:buClr>
              <a:buSzPct val="80000"/>
              <a:buFont typeface="Wingdings 2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07F09">
                    <a:shade val="50000"/>
                    <a:satMod val="110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Circumference 26.659 km =27/7 x SPS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07F09">
                  <a:shade val="50000"/>
                  <a:satMod val="110000"/>
                </a:srgb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11" name="Content Placeholder 9" descr="0606052-mod.jpg.tif"/>
          <p:cNvPicPr>
            <a:picLocks/>
          </p:cNvPicPr>
          <p:nvPr/>
        </p:nvPicPr>
        <p:blipFill>
          <a:blip r:embed="rId2" cstate="print"/>
          <a:srcRect l="3170" r="262"/>
          <a:stretch>
            <a:fillRect/>
          </a:stretch>
        </p:blipFill>
        <p:spPr>
          <a:xfrm>
            <a:off x="550041" y="1628775"/>
            <a:ext cx="8043918" cy="3802512"/>
          </a:xfrm>
          <a:prstGeom prst="rect">
            <a:avLst/>
          </a:prstGeom>
        </p:spPr>
      </p:pic>
      <p:sp>
        <p:nvSpPr>
          <p:cNvPr id="12" name="Right Arrow 11"/>
          <p:cNvSpPr/>
          <p:nvPr/>
        </p:nvSpPr>
        <p:spPr>
          <a:xfrm rot="15298648">
            <a:off x="4506688" y="2169648"/>
            <a:ext cx="741872" cy="284671"/>
          </a:xfrm>
          <a:prstGeom prst="rightArrow">
            <a:avLst/>
          </a:prstGeom>
          <a:solidFill>
            <a:srgbClr val="F07F09"/>
          </a:solidFill>
          <a:ln w="42500" cap="flat" cmpd="sng" algn="ctr">
            <a:solidFill>
              <a:srgbClr val="F07F0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29-Nov-2010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B0A51-65F0-4E5B-879D-CA4C666EBC5E}" type="slidenum">
              <a:rPr lang="en-GB" smtClean="0"/>
              <a:pPr/>
              <a:t>38</a:t>
            </a:fld>
            <a:endParaRPr lang="en-GB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IET Event "Extreme Electromagnetics" - Cavity Resonators - E. Jensen/CERN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619672" y="260648"/>
            <a:ext cx="7272808" cy="1276350"/>
          </a:xfrm>
        </p:spPr>
        <p:txBody>
          <a:bodyPr/>
          <a:lstStyle/>
          <a:p>
            <a:r>
              <a:rPr lang="en-GB" dirty="0" smtClean="0"/>
              <a:t>Superconducting Cavities</a:t>
            </a:r>
            <a:endParaRPr lang="en-GB" dirty="0"/>
          </a:p>
        </p:txBody>
      </p:sp>
      <p:pic>
        <p:nvPicPr>
          <p:cNvPr id="5" name="Content Placeholder 4" descr="sccavitysketch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b="6557"/>
          <a:stretch>
            <a:fillRect/>
          </a:stretch>
        </p:blipFill>
        <p:spPr bwMode="auto">
          <a:xfrm>
            <a:off x="1155808" y="1628775"/>
            <a:ext cx="6832383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29-Nov-2010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C6DD8-88DA-4673-8D95-7A54C1D75542}" type="slidenum">
              <a:rPr lang="en-GB" smtClean="0"/>
              <a:pPr/>
              <a:t>39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IET Event "Extreme Electromagnetics" - Cavity Resonators - E. Jensen/CERN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CERN in the news</a:t>
            </a:r>
            <a:endParaRPr lang="en-GB" dirty="0"/>
          </a:p>
        </p:txBody>
      </p:sp>
      <p:pic>
        <p:nvPicPr>
          <p:cNvPr id="4" name="Content Placeholder 3" descr="antimatter_nature.bmp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11474" y="1628775"/>
            <a:ext cx="6521052" cy="4467225"/>
          </a:xfr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29-Nov-2010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C6DD8-88DA-4673-8D95-7A54C1D75542}" type="slidenum">
              <a:rPr lang="en-GB" smtClean="0"/>
              <a:pPr/>
              <a:t>4</a:t>
            </a:fld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IET Event "Extreme Electromagnetics" - Cavity Resonators - E. Jensen/CERN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835696" y="260648"/>
            <a:ext cx="7056784" cy="1276350"/>
          </a:xfrm>
        </p:spPr>
        <p:txBody>
          <a:bodyPr/>
          <a:lstStyle/>
          <a:p>
            <a:r>
              <a:rPr lang="en-GB" sz="4000" dirty="0" smtClean="0"/>
              <a:t>The LHC 400 MHz SC cavity</a:t>
            </a:r>
            <a:endParaRPr lang="en-GB" sz="4000" dirty="0"/>
          </a:p>
        </p:txBody>
      </p:sp>
      <p:pic>
        <p:nvPicPr>
          <p:cNvPr id="8" name="Content Placeholder 6" descr="DSC_0485.JPG"/>
          <p:cNvPicPr>
            <a:picLocks noChangeAspect="1"/>
          </p:cNvPicPr>
          <p:nvPr/>
        </p:nvPicPr>
        <p:blipFill>
          <a:blip r:embed="rId2" cstate="print"/>
          <a:srcRect l="7241" t="10859" r="8678"/>
          <a:stretch>
            <a:fillRect/>
          </a:stretch>
        </p:blipFill>
        <p:spPr bwMode="auto">
          <a:xfrm>
            <a:off x="1475656" y="1412776"/>
            <a:ext cx="7200800" cy="5110481"/>
          </a:xfrm>
          <a:prstGeom prst="rect">
            <a:avLst/>
          </a:prstGeom>
          <a:noFill/>
          <a:ln w="190500" cap="sq">
            <a:solidFill>
              <a:srgbClr val="C8C6BD"/>
            </a:solidFill>
            <a:prstDash val="solid"/>
            <a:miter lim="800000"/>
            <a:headEnd/>
            <a:tailEnd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29-Nov-2010</a:t>
            </a:r>
            <a:endParaRPr lang="en-GB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C6DD8-88DA-4673-8D95-7A54C1D75542}" type="slidenum">
              <a:rPr lang="en-GB" smtClean="0"/>
              <a:pPr/>
              <a:t>40</a:t>
            </a:fld>
            <a:endParaRPr lang="en-GB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IET Event "Extreme Electromagnetics" - Cavity Resonators - E. Jensen/CERN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3688" y="274638"/>
            <a:ext cx="6923112" cy="1143000"/>
          </a:xfrm>
        </p:spPr>
        <p:txBody>
          <a:bodyPr/>
          <a:lstStyle/>
          <a:p>
            <a:r>
              <a:rPr lang="en-GB" dirty="0" smtClean="0"/>
              <a:t>Linear Collider Concepts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ILC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sz="2000" b="0" dirty="0" err="1" smtClean="0"/>
              <a:t>Supraconducting</a:t>
            </a:r>
            <a:r>
              <a:rPr lang="en-GB" sz="2000" b="0" dirty="0" smtClean="0"/>
              <a:t> RF</a:t>
            </a:r>
          </a:p>
          <a:p>
            <a:r>
              <a:rPr lang="en-GB" sz="2000" b="0" dirty="0" smtClean="0"/>
              <a:t>Niobium cavities</a:t>
            </a:r>
          </a:p>
          <a:p>
            <a:r>
              <a:rPr lang="en-GB" sz="2000" b="0" dirty="0" smtClean="0"/>
              <a:t>1.3 GHz</a:t>
            </a:r>
          </a:p>
          <a:p>
            <a:r>
              <a:rPr lang="en-GB" sz="2000" b="0" dirty="0" smtClean="0"/>
              <a:t>31.5 MV/m</a:t>
            </a:r>
          </a:p>
          <a:p>
            <a:r>
              <a:rPr lang="en-GB" sz="2000" b="0" dirty="0" smtClean="0"/>
              <a:t>500 GeV </a:t>
            </a:r>
            <a:r>
              <a:rPr lang="en-GB" sz="2000" b="0" dirty="0" err="1" smtClean="0"/>
              <a:t>c.m</a:t>
            </a:r>
            <a:r>
              <a:rPr lang="en-GB" sz="2000" b="0" dirty="0" smtClean="0"/>
              <a:t>.</a:t>
            </a:r>
          </a:p>
          <a:p>
            <a:r>
              <a:rPr lang="en-GB" sz="2000" b="0" dirty="0" smtClean="0"/>
              <a:t>31 km long</a:t>
            </a:r>
          </a:p>
          <a:p>
            <a:r>
              <a:rPr lang="en-GB" sz="2000" b="0" dirty="0" smtClean="0"/>
              <a:t>Fed with 10 MW MBK’s</a:t>
            </a:r>
            <a:endParaRPr lang="en-GB" sz="2000" b="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GB" dirty="0" smtClean="0"/>
              <a:t>CLIC</a:t>
            </a:r>
            <a:endParaRPr lang="en-GB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GB" sz="2000" b="0" dirty="0" smtClean="0"/>
              <a:t>Room temperature RF</a:t>
            </a:r>
          </a:p>
          <a:p>
            <a:r>
              <a:rPr lang="en-GB" sz="2000" b="0" dirty="0" smtClean="0"/>
              <a:t>Copper cavities</a:t>
            </a:r>
          </a:p>
          <a:p>
            <a:r>
              <a:rPr lang="en-GB" sz="2000" b="0" dirty="0" smtClean="0"/>
              <a:t>12 GHz</a:t>
            </a:r>
          </a:p>
          <a:p>
            <a:r>
              <a:rPr lang="en-GB" sz="2000" b="0" dirty="0" smtClean="0"/>
              <a:t>100 MV/m</a:t>
            </a:r>
          </a:p>
          <a:p>
            <a:r>
              <a:rPr lang="en-GB" sz="2000" b="0" dirty="0" smtClean="0"/>
              <a:t>3 TeV </a:t>
            </a:r>
            <a:r>
              <a:rPr lang="en-GB" sz="2000" b="0" dirty="0" err="1" smtClean="0"/>
              <a:t>c.m</a:t>
            </a:r>
            <a:r>
              <a:rPr lang="en-GB" sz="2000" b="0" dirty="0" smtClean="0"/>
              <a:t>.</a:t>
            </a:r>
          </a:p>
          <a:p>
            <a:r>
              <a:rPr lang="en-GB" sz="2000" b="0" dirty="0" smtClean="0"/>
              <a:t>48 km long</a:t>
            </a:r>
          </a:p>
          <a:p>
            <a:r>
              <a:rPr lang="en-GB" sz="2000" b="0" dirty="0" smtClean="0"/>
              <a:t>Fed via a drive beam</a:t>
            </a:r>
            <a:endParaRPr lang="en-GB" sz="2000" b="0" dirty="0"/>
          </a:p>
        </p:txBody>
      </p:sp>
      <p:pic>
        <p:nvPicPr>
          <p:cNvPr id="9" name="Picture 5" descr="cav_photo"/>
          <p:cNvPicPr>
            <a:picLocks noChangeAspect="1" noChangeArrowheads="1"/>
          </p:cNvPicPr>
          <p:nvPr/>
        </p:nvPicPr>
        <p:blipFill>
          <a:blip r:embed="rId2" cstate="print"/>
          <a:srcRect t="4540"/>
          <a:stretch>
            <a:fillRect/>
          </a:stretch>
        </p:blipFill>
        <p:spPr bwMode="auto">
          <a:xfrm>
            <a:off x="233363" y="4867423"/>
            <a:ext cx="4267200" cy="1513905"/>
          </a:xfrm>
          <a:prstGeom prst="rect">
            <a:avLst/>
          </a:prstGeom>
          <a:noFill/>
        </p:spPr>
      </p:pic>
      <p:pic>
        <p:nvPicPr>
          <p:cNvPr id="11" name="Picture 10" descr="Picture1.jpg"/>
          <p:cNvPicPr>
            <a:picLocks noChangeAspect="1"/>
          </p:cNvPicPr>
          <p:nvPr/>
        </p:nvPicPr>
        <p:blipFill>
          <a:blip r:embed="rId3" cstate="print"/>
          <a:srcRect t="10497" b="12526"/>
          <a:stretch>
            <a:fillRect/>
          </a:stretch>
        </p:blipFill>
        <p:spPr>
          <a:xfrm>
            <a:off x="4932040" y="4797152"/>
            <a:ext cx="3089439" cy="1584176"/>
          </a:xfrm>
          <a:prstGeom prst="rect">
            <a:avLst/>
          </a:prstGeom>
        </p:spPr>
      </p:pic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29-Nov-2010</a:t>
            </a:r>
            <a:endParaRPr lang="en-GB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FCA18-E8E2-4309-B2DB-8D0858EF0EC9}" type="slidenum">
              <a:rPr lang="en-GB" smtClean="0"/>
              <a:pPr/>
              <a:t>41</a:t>
            </a:fld>
            <a:endParaRPr lang="en-GB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IET Event "Extreme Electromagnetics" - Cavity Resonators - E. Jensen/CERN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ILC – 1.3 GHz SC RF</a:t>
            </a:r>
            <a:endParaRPr lang="en-GB" dirty="0"/>
          </a:p>
        </p:txBody>
      </p:sp>
      <p:pic>
        <p:nvPicPr>
          <p:cNvPr id="5" name="Picture 9" descr="ILC cavity Cornell"/>
          <p:cNvPicPr>
            <a:picLocks noChangeAspect="1" noChangeArrowheads="1"/>
          </p:cNvPicPr>
          <p:nvPr/>
        </p:nvPicPr>
        <p:blipFill>
          <a:blip r:embed="rId2" cstate="print"/>
          <a:srcRect t="5560"/>
          <a:stretch>
            <a:fillRect/>
          </a:stretch>
        </p:blipFill>
        <p:spPr bwMode="auto">
          <a:xfrm>
            <a:off x="6563532" y="2060848"/>
            <a:ext cx="2297173" cy="443936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Picture 5" descr="P100088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7" y="2060847"/>
            <a:ext cx="5904656" cy="442849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29-Nov-2010</a:t>
            </a:r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B0A51-65F0-4E5B-879D-CA4C666EBC5E}" type="slidenum">
              <a:rPr lang="en-GB" smtClean="0"/>
              <a:pPr/>
              <a:t>42</a:t>
            </a:fld>
            <a:endParaRPr lang="en-GB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IET Event "Extreme Electromagnetics" - Cavity Resonators - E. Jensen/CERN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5696" y="260648"/>
            <a:ext cx="6629400" cy="1008112"/>
          </a:xfrm>
        </p:spPr>
        <p:txBody>
          <a:bodyPr/>
          <a:lstStyle/>
          <a:p>
            <a:r>
              <a:rPr lang="en-GB" dirty="0" smtClean="0"/>
              <a:t>CLIC 12 GHz structures</a:t>
            </a:r>
            <a:endParaRPr lang="en-GB" dirty="0"/>
          </a:p>
        </p:txBody>
      </p:sp>
      <p:pic>
        <p:nvPicPr>
          <p:cNvPr id="3" name="Picture 9" descr="HDS60-C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55700" y="1412776"/>
            <a:ext cx="4308787" cy="216024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Picture 3" descr="T18_VG2"/>
          <p:cNvPicPr preferRelativeResize="0">
            <a:picLocks noChangeAspect="1" noChangeArrowheads="1"/>
          </p:cNvPicPr>
          <p:nvPr/>
        </p:nvPicPr>
        <p:blipFill>
          <a:blip r:embed="rId3" cstate="print"/>
          <a:srcRect l="12801" t="24121" r="16000" b="16884"/>
          <a:stretch>
            <a:fillRect/>
          </a:stretch>
        </p:blipFill>
        <p:spPr bwMode="auto">
          <a:xfrm>
            <a:off x="323528" y="4149080"/>
            <a:ext cx="3897147" cy="234738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TextBox 4"/>
          <p:cNvSpPr txBox="1"/>
          <p:nvPr/>
        </p:nvSpPr>
        <p:spPr>
          <a:xfrm>
            <a:off x="251520" y="3429000"/>
            <a:ext cx="45365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</a:rPr>
              <a:t>“T18” (from bonded discs) – reached nominal gradient 100 MV/m.</a:t>
            </a:r>
            <a:endParaRPr lang="en-GB" sz="1600" b="1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/>
                </a:outerShdw>
              </a:effectLst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44008" y="3708321"/>
            <a:ext cx="4320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</a:rPr>
              <a:t>Trying different fabrication technologies: quadrants instead of discs.</a:t>
            </a:r>
            <a:endParaRPr lang="en-GB" sz="1600" b="1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/>
                </a:outerShdw>
              </a:effectLst>
              <a:latin typeface="+mn-lt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/>
          <a:srcRect l="11202" t="5315" r="7455" b="9901"/>
          <a:stretch>
            <a:fillRect/>
          </a:stretch>
        </p:blipFill>
        <p:spPr bwMode="auto">
          <a:xfrm>
            <a:off x="971600" y="1412776"/>
            <a:ext cx="2736304" cy="187220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Picture 3" descr="hdx11"/>
          <p:cNvPicPr>
            <a:picLocks noChangeAspect="1" noChangeArrowheads="1"/>
          </p:cNvPicPr>
          <p:nvPr/>
        </p:nvPicPr>
        <p:blipFill>
          <a:blip r:embed="rId5" cstate="print"/>
          <a:srcRect t="12867"/>
          <a:stretch>
            <a:fillRect/>
          </a:stretch>
        </p:blipFill>
        <p:spPr bwMode="auto">
          <a:xfrm>
            <a:off x="5508104" y="4509120"/>
            <a:ext cx="2986188" cy="195050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29-Nov-2010</a:t>
            </a:r>
            <a:endParaRPr lang="en-GB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B0A51-65F0-4E5B-879D-CA4C666EBC5E}" type="slidenum">
              <a:rPr lang="en-GB" smtClean="0"/>
              <a:pPr/>
              <a:t>43</a:t>
            </a:fld>
            <a:endParaRPr lang="en-GB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IET Event "Extreme Electromagnetics" - Cavity Resonators - E. Jensen/CERN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More exotic cavities</a:t>
            </a:r>
            <a:endParaRPr lang="en-GB" dirty="0"/>
          </a:p>
        </p:txBody>
      </p:sp>
      <p:pic>
        <p:nvPicPr>
          <p:cNvPr id="3" name="Picture 2" descr="P1000863.JPG"/>
          <p:cNvPicPr>
            <a:picLocks noChangeAspect="1"/>
          </p:cNvPicPr>
          <p:nvPr/>
        </p:nvPicPr>
        <p:blipFill>
          <a:blip r:embed="rId2" cstate="print"/>
          <a:srcRect l="10237" t="22700" r="10725" b="26900"/>
          <a:stretch>
            <a:fillRect/>
          </a:stretch>
        </p:blipFill>
        <p:spPr>
          <a:xfrm rot="5400000">
            <a:off x="5041589" y="3031421"/>
            <a:ext cx="4824534" cy="230732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TextBox 3"/>
          <p:cNvSpPr txBox="1"/>
          <p:nvPr/>
        </p:nvSpPr>
        <p:spPr>
          <a:xfrm>
            <a:off x="6372200" y="5949280"/>
            <a:ext cx="2448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</a:rPr>
              <a:t>KEK-B SC deflecting cavity (508 MHz)</a:t>
            </a:r>
            <a:endParaRPr lang="en-GB" sz="1600" b="1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/>
                </a:outerShdw>
              </a:effectLst>
              <a:latin typeface="+mn-lt"/>
            </a:endParaRPr>
          </a:p>
        </p:txBody>
      </p:sp>
      <p:pic>
        <p:nvPicPr>
          <p:cNvPr id="5" name="Picture 9" descr="lowbeta-S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2060848"/>
            <a:ext cx="3768725" cy="363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899592" y="5805264"/>
            <a:ext cx="3960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</a:rPr>
              <a:t>SC fork (left) and quarter-wave cavities (57 MHz) for slow particles (</a:t>
            </a:r>
            <a:r>
              <a:rPr lang="el-GR" sz="1600" i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</a:rPr>
              <a:t>β</a:t>
            </a:r>
            <a:r>
              <a:rPr lang="en-GB" sz="1600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</a:rPr>
              <a:t>=0.03)</a:t>
            </a:r>
            <a:endParaRPr lang="en-GB" sz="1600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/>
                </a:outerShdw>
              </a:effectLst>
              <a:latin typeface="+mn-lt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29-Nov-2010</a:t>
            </a:r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B0A51-65F0-4E5B-879D-CA4C666EBC5E}" type="slidenum">
              <a:rPr lang="en-GB" smtClean="0"/>
              <a:pPr/>
              <a:t>44</a:t>
            </a:fld>
            <a:endParaRPr lang="en-GB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IET Event "Extreme Electromagnetics" - Cavity Resonators - E. Jensen/CERN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Connector 19"/>
          <p:cNvCxnSpPr/>
          <p:nvPr/>
        </p:nvCxnSpPr>
        <p:spPr bwMode="auto">
          <a:xfrm flipH="1">
            <a:off x="457612" y="2134176"/>
            <a:ext cx="3567164" cy="115587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17" name="Straight Connector 16"/>
          <p:cNvCxnSpPr/>
          <p:nvPr/>
        </p:nvCxnSpPr>
        <p:spPr bwMode="auto">
          <a:xfrm rot="10800000">
            <a:off x="505048" y="2134652"/>
            <a:ext cx="3575511" cy="1165197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9672" y="280988"/>
            <a:ext cx="7272808" cy="1276350"/>
          </a:xfrm>
        </p:spPr>
        <p:txBody>
          <a:bodyPr/>
          <a:lstStyle/>
          <a:p>
            <a:r>
              <a:rPr lang="en-GB" sz="3600" dirty="0" smtClean="0"/>
              <a:t>Crab Cavities for LHC upgrade</a:t>
            </a:r>
            <a:endParaRPr lang="en-GB" sz="36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29-Nov-2010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IET Event "Extreme Electromagnetics" - Cavity Resonators - E. Jensen/CERN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B0A51-65F0-4E5B-879D-CA4C666EBC5E}" type="slidenum">
              <a:rPr lang="en-GB" smtClean="0"/>
              <a:pPr/>
              <a:t>45</a:t>
            </a:fld>
            <a:endParaRPr lang="en-GB"/>
          </a:p>
        </p:txBody>
      </p:sp>
      <p:pic>
        <p:nvPicPr>
          <p:cNvPr id="6" name="Picture 2" descr="C:\Documents and Settings\hallb\Desktop\prettypics.png"/>
          <p:cNvPicPr>
            <a:picLocks noChangeAspect="1" noChangeArrowheads="1"/>
          </p:cNvPicPr>
          <p:nvPr/>
        </p:nvPicPr>
        <p:blipFill>
          <a:blip r:embed="rId2" cstate="print">
            <a:lum bright="-20000" contrast="30000"/>
          </a:blip>
          <a:srcRect l="9583" t="8888" r="11250" b="6111"/>
          <a:stretch>
            <a:fillRect/>
          </a:stretch>
        </p:blipFill>
        <p:spPr bwMode="auto">
          <a:xfrm>
            <a:off x="467544" y="3933056"/>
            <a:ext cx="3168352" cy="2550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33033" y="1412776"/>
            <a:ext cx="2587439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/>
          <a:srcRect l="2287"/>
          <a:stretch>
            <a:fillRect/>
          </a:stretch>
        </p:blipFill>
        <p:spPr bwMode="auto">
          <a:xfrm>
            <a:off x="6084168" y="4149080"/>
            <a:ext cx="2716675" cy="2339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251520" y="6165304"/>
            <a:ext cx="41044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</a:rPr>
              <a:t>University Lancaster design (G. Burt)</a:t>
            </a:r>
            <a:endParaRPr lang="en-GB" sz="1600" b="1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/>
                </a:outerShdw>
              </a:effectLst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139952" y="1557338"/>
            <a:ext cx="20882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</a:rPr>
              <a:t>Old Dominion University design (J. </a:t>
            </a:r>
            <a:r>
              <a:rPr lang="en-GB" sz="1600" b="1" dirty="0" err="1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</a:rPr>
              <a:t>Delayen</a:t>
            </a:r>
            <a:r>
              <a:rPr lang="en-GB" sz="16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</a:rPr>
              <a:t>)</a:t>
            </a:r>
            <a:endParaRPr lang="en-GB" sz="1600" b="1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/>
                </a:outerShdw>
              </a:effectLst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00563" y="5157192"/>
            <a:ext cx="15121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</a:rPr>
              <a:t>SLAC design (Z. Li)</a:t>
            </a:r>
            <a:endParaRPr lang="en-GB" sz="1600" b="1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/>
                </a:outerShdw>
              </a:effectLst>
              <a:latin typeface="+mn-lt"/>
            </a:endParaRPr>
          </a:p>
        </p:txBody>
      </p:sp>
      <p:sp>
        <p:nvSpPr>
          <p:cNvPr id="14" name="Oval 13"/>
          <p:cNvSpPr/>
          <p:nvPr/>
        </p:nvSpPr>
        <p:spPr bwMode="auto">
          <a:xfrm rot="1118131">
            <a:off x="536126" y="2252088"/>
            <a:ext cx="1080120" cy="144016"/>
          </a:xfrm>
          <a:prstGeom prst="ellips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Book Antiqua" pitchFamily="18" charset="0"/>
            </a:endParaRPr>
          </a:p>
        </p:txBody>
      </p:sp>
      <p:sp>
        <p:nvSpPr>
          <p:cNvPr id="15" name="Oval 14"/>
          <p:cNvSpPr/>
          <p:nvPr/>
        </p:nvSpPr>
        <p:spPr bwMode="auto">
          <a:xfrm rot="20486639">
            <a:off x="2920976" y="2250386"/>
            <a:ext cx="1080120" cy="144016"/>
          </a:xfrm>
          <a:prstGeom prst="ellips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Book Antiqua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79512" y="3429000"/>
            <a:ext cx="41044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</a:rPr>
              <a:t>Idea of crab crossing</a:t>
            </a:r>
            <a:endParaRPr lang="en-GB" sz="1600" b="1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/>
                </a:outerShdw>
              </a:effectLst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868 -0.02685 L 0.33507 0.1479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" y="8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0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174 -0.02338 L -0.32621 0.1444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9" y="8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Summary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Walking through the LHC injector chain, you heard about Cavity Resonators:</a:t>
            </a:r>
          </a:p>
          <a:p>
            <a:pPr lvl="1"/>
            <a:r>
              <a:rPr lang="en-GB" dirty="0" smtClean="0"/>
              <a:t>RFQ</a:t>
            </a:r>
          </a:p>
          <a:p>
            <a:pPr lvl="1"/>
            <a:r>
              <a:rPr lang="en-GB" dirty="0" smtClean="0"/>
              <a:t>Ferrite cavity (PSB, PS, …)</a:t>
            </a:r>
          </a:p>
          <a:p>
            <a:pPr lvl="1"/>
            <a:r>
              <a:rPr lang="en-GB" dirty="0" smtClean="0"/>
              <a:t>Single gap vacuum cavity (PS 80 MHz)</a:t>
            </a:r>
          </a:p>
          <a:p>
            <a:pPr lvl="1"/>
            <a:r>
              <a:rPr lang="en-GB" dirty="0" smtClean="0"/>
              <a:t>Travelling wave structure (SPS 200 MHz)</a:t>
            </a:r>
          </a:p>
          <a:p>
            <a:pPr lvl="1"/>
            <a:r>
              <a:rPr lang="en-GB" dirty="0" smtClean="0"/>
              <a:t>Superconducting cavity (LHC 400 MHz)</a:t>
            </a:r>
          </a:p>
          <a:p>
            <a:r>
              <a:rPr lang="en-GB" dirty="0" smtClean="0"/>
              <a:t>You also saw some other Cavities:</a:t>
            </a:r>
          </a:p>
          <a:p>
            <a:pPr lvl="1"/>
            <a:r>
              <a:rPr lang="en-GB" dirty="0" smtClean="0"/>
              <a:t>ILC – CLIC – low beta SC cavities – deflecting cavities</a:t>
            </a:r>
          </a:p>
          <a:p>
            <a:pPr algn="ctr">
              <a:buNone/>
            </a:pP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Thank you for your attention!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29-Nov-2010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IET Event "Extreme Electromagnetics" - Cavity Resonators - E. Jensen/CERN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B0A51-65F0-4E5B-879D-CA4C666EBC5E}" type="slidenum">
              <a:rPr lang="en-GB" smtClean="0"/>
              <a:pPr/>
              <a:t>46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Antimatter trapped</a:t>
            </a:r>
            <a:endParaRPr lang="en-GB" dirty="0"/>
          </a:p>
        </p:txBody>
      </p:sp>
      <p:pic>
        <p:nvPicPr>
          <p:cNvPr id="4" name="Content Placeholder 3" descr="antimatter_nature2.bmp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3569" y="1628775"/>
            <a:ext cx="7776863" cy="4970403"/>
          </a:xfr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29-Nov-2010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C6DD8-88DA-4673-8D95-7A54C1D75542}" type="slidenum">
              <a:rPr lang="en-GB" smtClean="0"/>
              <a:pPr/>
              <a:t>5</a:t>
            </a:fld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IET Event "Extreme Electromagnetics" - Cavity Resonators - E. Jensen/CERN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Outline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Introduction </a:t>
            </a:r>
          </a:p>
          <a:p>
            <a:r>
              <a:rPr lang="en-GB" dirty="0" smtClean="0"/>
              <a:t>Cavities walking through the CERN accelerator chain</a:t>
            </a:r>
          </a:p>
          <a:p>
            <a:pPr lvl="1"/>
            <a:r>
              <a:rPr lang="en-GB" dirty="0" smtClean="0"/>
              <a:t>Ion source – RFQ – Linac 2 – PSB – PS – SPS – LHC</a:t>
            </a:r>
          </a:p>
          <a:p>
            <a:r>
              <a:rPr lang="en-GB" dirty="0" smtClean="0"/>
              <a:t>Other accelerating cavities</a:t>
            </a:r>
          </a:p>
          <a:p>
            <a:pPr lvl="1"/>
            <a:r>
              <a:rPr lang="en-GB" dirty="0" smtClean="0"/>
              <a:t>Linear Colliders – CLIC – ILC – more exotic cavities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29-Nov-2010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IET Event "Extreme Electromagnetics" - Cavity Resonators - E. Jensen/CERN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C6DD8-88DA-4673-8D95-7A54C1D75542}" type="slidenum">
              <a:rPr lang="en-GB" smtClean="0"/>
              <a:pPr/>
              <a:t>6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CERN accelerators</a:t>
            </a:r>
            <a:endParaRPr lang="en-GB" dirty="0"/>
          </a:p>
        </p:txBody>
      </p:sp>
      <p:pic>
        <p:nvPicPr>
          <p:cNvPr id="4" name="Content Placeholder 9" descr="0606052-mod.jpg.tif"/>
          <p:cNvPicPr>
            <a:picLocks/>
          </p:cNvPicPr>
          <p:nvPr/>
        </p:nvPicPr>
        <p:blipFill>
          <a:blip r:embed="rId2" cstate="print"/>
          <a:srcRect l="3170" r="262"/>
          <a:stretch>
            <a:fillRect/>
          </a:stretch>
        </p:blipFill>
        <p:spPr>
          <a:xfrm>
            <a:off x="550041" y="1628800"/>
            <a:ext cx="8043918" cy="3802512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29-Nov-2010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C6DD8-88DA-4673-8D95-7A54C1D75542}" type="slidenum">
              <a:rPr lang="en-GB" smtClean="0"/>
              <a:pPr/>
              <a:t>7</a:t>
            </a:fld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IET Event "Extreme Electromagnetics" - Cavity Resonators - E. Jensen/CERN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0"/>
          <p:cNvSpPr txBox="1">
            <a:spLocks/>
          </p:cNvSpPr>
          <p:nvPr/>
        </p:nvSpPr>
        <p:spPr>
          <a:xfrm>
            <a:off x="480060" y="5517232"/>
            <a:ext cx="8183880" cy="676656"/>
          </a:xfrm>
          <a:prstGeom prst="rect">
            <a:avLst/>
          </a:prstGeom>
        </p:spPr>
        <p:txBody>
          <a:bodyPr vert="horz" lIns="91440" bIns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uLnTx/>
                <a:uFillTx/>
                <a:latin typeface="Verdana"/>
                <a:ea typeface="+mj-ea"/>
                <a:cs typeface="+mj-cs"/>
              </a:rPr>
              <a:t>0 to 90 </a:t>
            </a:r>
            <a:r>
              <a:rPr kumimoji="0" lang="en-GB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uLnTx/>
                <a:uFillTx/>
                <a:latin typeface="Verdana"/>
                <a:ea typeface="+mj-ea"/>
                <a:cs typeface="+mj-cs"/>
              </a:rPr>
              <a:t>keV</a:t>
            </a:r>
            <a:r>
              <a:rPr kumimoji="0" lang="en-GB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uLnTx/>
                <a:uFillTx/>
                <a:latin typeface="Verdana"/>
                <a:ea typeface="+mj-ea"/>
                <a:cs typeface="+mj-cs"/>
              </a:rPr>
              <a:t> – The ion source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50800" dist="38100" dir="2700000" algn="tl" rotWithShape="0">
                  <a:prstClr val="black"/>
                </a:outerShdw>
              </a:effectLst>
              <a:uLnTx/>
              <a:uFillTx/>
              <a:latin typeface="Verdana"/>
              <a:ea typeface="+mj-ea"/>
              <a:cs typeface="+mj-cs"/>
            </a:endParaRPr>
          </a:p>
        </p:txBody>
      </p:sp>
      <p:pic>
        <p:nvPicPr>
          <p:cNvPr id="8" name="Content Placeholder 9" descr="0606052-mod.jpg.tif"/>
          <p:cNvPicPr>
            <a:picLocks/>
          </p:cNvPicPr>
          <p:nvPr/>
        </p:nvPicPr>
        <p:blipFill>
          <a:blip r:embed="rId2" cstate="print"/>
          <a:srcRect l="3170" r="262"/>
          <a:stretch>
            <a:fillRect/>
          </a:stretch>
        </p:blipFill>
        <p:spPr>
          <a:xfrm>
            <a:off x="550041" y="1628800"/>
            <a:ext cx="8043918" cy="3802512"/>
          </a:xfrm>
          <a:prstGeom prst="rect">
            <a:avLst/>
          </a:prstGeom>
        </p:spPr>
      </p:pic>
      <p:sp>
        <p:nvSpPr>
          <p:cNvPr id="9" name="Right Arrow 8"/>
          <p:cNvSpPr/>
          <p:nvPr/>
        </p:nvSpPr>
        <p:spPr>
          <a:xfrm rot="15298648">
            <a:off x="2991310" y="5027878"/>
            <a:ext cx="741872" cy="284671"/>
          </a:xfrm>
          <a:prstGeom prst="rightArrow">
            <a:avLst/>
          </a:prstGeom>
          <a:solidFill>
            <a:srgbClr val="F07F09"/>
          </a:solidFill>
          <a:ln w="42500" cap="flat" cmpd="sng" algn="ctr">
            <a:solidFill>
              <a:srgbClr val="F07F0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29-Nov-2010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BD90E-994B-415B-932E-9F3D360686E4}" type="slidenum">
              <a:rPr lang="en-GB" smtClean="0"/>
              <a:pPr/>
              <a:t>8</a:t>
            </a:fld>
            <a:endParaRPr lang="en-GB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IET Event "Extreme Electromagnetics" - Cavity Resonators - E. Jensen/CERN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ICT019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6054" y="1725082"/>
            <a:ext cx="6494288" cy="487227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8" name="Line Callout 1 (No Border) 7"/>
          <p:cNvSpPr/>
          <p:nvPr/>
        </p:nvSpPr>
        <p:spPr>
          <a:xfrm>
            <a:off x="6459084" y="3645024"/>
            <a:ext cx="2505404" cy="917521"/>
          </a:xfrm>
          <a:prstGeom prst="callout1">
            <a:avLst>
              <a:gd name="adj1" fmla="val 18750"/>
              <a:gd name="adj2" fmla="val -8333"/>
              <a:gd name="adj3" fmla="val 79570"/>
              <a:gd name="adj4" fmla="val -39441"/>
            </a:avLst>
          </a:prstGeom>
          <a:solidFill>
            <a:schemeClr val="accent6">
              <a:lumMod val="50000"/>
            </a:schemeClr>
          </a:solidFill>
          <a:ln w="42500" cap="flat" cmpd="sng" algn="ctr">
            <a:solidFill>
              <a:srgbClr val="FFFF00"/>
            </a:solidFill>
            <a:prstDash val="solid"/>
          </a:ln>
          <a:effectLst>
            <a:outerShdw blurRad="50800" dist="38100" dir="2700000" algn="tl" rotWithShape="0">
              <a:prstClr val="black"/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1:1 scale model of the </a:t>
            </a:r>
            <a:r>
              <a:rPr kumimoji="0" lang="en-GB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Duoplasmatron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" name="Line Callout 1 (No Border) 8"/>
          <p:cNvSpPr/>
          <p:nvPr/>
        </p:nvSpPr>
        <p:spPr>
          <a:xfrm>
            <a:off x="611560" y="1628775"/>
            <a:ext cx="2664296" cy="1440185"/>
          </a:xfrm>
          <a:prstGeom prst="callout1">
            <a:avLst>
              <a:gd name="adj1" fmla="val 55635"/>
              <a:gd name="adj2" fmla="val 98740"/>
              <a:gd name="adj3" fmla="val 110388"/>
              <a:gd name="adj4" fmla="val 116799"/>
            </a:avLst>
          </a:prstGeom>
          <a:solidFill>
            <a:schemeClr val="accent6">
              <a:lumMod val="50000"/>
            </a:schemeClr>
          </a:solidFill>
          <a:ln w="42500" cap="flat" cmpd="sng" algn="ctr">
            <a:solidFill>
              <a:srgbClr val="FFFF00"/>
            </a:solidFill>
            <a:prstDash val="solid"/>
          </a:ln>
          <a:effectLst>
            <a:outerShdw blurRad="50800" dist="38100" dir="2700000" algn="tl" rotWithShape="0">
              <a:prstClr val="black"/>
            </a:outerShdw>
          </a:effectLst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Faraday cage containing the real ion source (on 90 kV potential)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0" name="Line Callout 1 (No Border) 9"/>
          <p:cNvSpPr/>
          <p:nvPr/>
        </p:nvSpPr>
        <p:spPr>
          <a:xfrm>
            <a:off x="6516216" y="2708920"/>
            <a:ext cx="2433396" cy="586439"/>
          </a:xfrm>
          <a:prstGeom prst="callout1">
            <a:avLst>
              <a:gd name="adj1" fmla="val 57731"/>
              <a:gd name="adj2" fmla="val 2940"/>
              <a:gd name="adj3" fmla="val 126378"/>
              <a:gd name="adj4" fmla="val -74192"/>
            </a:avLst>
          </a:prstGeom>
          <a:solidFill>
            <a:schemeClr val="accent6">
              <a:lumMod val="50000"/>
            </a:schemeClr>
          </a:solidFill>
          <a:ln w="42500" cap="flat" cmpd="sng" algn="ctr">
            <a:solidFill>
              <a:srgbClr val="FFFF00"/>
            </a:solidFill>
            <a:prstDash val="solid"/>
          </a:ln>
          <a:effectLst>
            <a:outerShdw blurRad="50800" dist="38100" dir="2700000" algn="tl" rotWithShape="0">
              <a:prstClr val="black"/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Hydrogen bottle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1" name="Line Callout 1 (No Border) 10"/>
          <p:cNvSpPr/>
          <p:nvPr/>
        </p:nvSpPr>
        <p:spPr>
          <a:xfrm>
            <a:off x="6588224" y="5517232"/>
            <a:ext cx="2417583" cy="1026907"/>
          </a:xfrm>
          <a:prstGeom prst="callout1">
            <a:avLst>
              <a:gd name="adj1" fmla="val 12357"/>
              <a:gd name="adj2" fmla="val 4596"/>
              <a:gd name="adj3" fmla="val -8822"/>
              <a:gd name="adj4" fmla="val -8630"/>
            </a:avLst>
          </a:prstGeom>
          <a:solidFill>
            <a:schemeClr val="accent6">
              <a:lumMod val="50000"/>
            </a:schemeClr>
          </a:solidFill>
          <a:ln w="42500" cap="flat" cmpd="sng" algn="ctr">
            <a:solidFill>
              <a:srgbClr val="FFFF00"/>
            </a:solidFill>
            <a:prstDash val="solid"/>
          </a:ln>
          <a:effectLst>
            <a:outerShdw blurRad="50800" dist="38100" dir="2700000" algn="tl" rotWithShape="0">
              <a:prstClr val="black"/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Beam pipe towards RFQ and</a:t>
            </a:r>
            <a:r>
              <a:rPr kumimoji="0" lang="en-GB" sz="1800" b="0" i="0" u="none" strike="noStrike" kern="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Linac 2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Model of the ion source</a:t>
            </a:r>
            <a:endParaRPr lang="en-GB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29-Nov-2010</a:t>
            </a:r>
            <a:endParaRPr lang="en-GB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B0A51-65F0-4E5B-879D-CA4C666EBC5E}" type="slidenum">
              <a:rPr lang="en-GB" smtClean="0"/>
              <a:pPr/>
              <a:t>9</a:t>
            </a:fld>
            <a:endParaRPr lang="en-GB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IET Event "Extreme Electromagnetics" - Cavity Resonators - E. Jensen/CERN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n-Screen Presentation 2">
  <a:themeElements>
    <a:clrScheme name="Office Theme 1">
      <a:dk1>
        <a:srgbClr val="2A004E"/>
      </a:dk1>
      <a:lt1>
        <a:srgbClr val="FFFFFF"/>
      </a:lt1>
      <a:dk2>
        <a:srgbClr val="500093"/>
      </a:dk2>
      <a:lt2>
        <a:srgbClr val="00CCCC"/>
      </a:lt2>
      <a:accent1>
        <a:srgbClr val="D60093"/>
      </a:accent1>
      <a:accent2>
        <a:srgbClr val="0000FF"/>
      </a:accent2>
      <a:accent3>
        <a:srgbClr val="B3AAC8"/>
      </a:accent3>
      <a:accent4>
        <a:srgbClr val="DADADA"/>
      </a:accent4>
      <a:accent5>
        <a:srgbClr val="E8AAC8"/>
      </a:accent5>
      <a:accent6>
        <a:srgbClr val="0000E7"/>
      </a:accent6>
      <a:hlink>
        <a:srgbClr val="FFFF00"/>
      </a:hlink>
      <a:folHlink>
        <a:srgbClr val="7500D7"/>
      </a:folHlink>
    </a:clrScheme>
    <a:fontScheme name="Office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Book Antiqua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Book Antiqua" pitchFamily="18" charset="0"/>
          </a:defRPr>
        </a:defPPr>
      </a:lstStyle>
    </a:lnDef>
  </a:objectDefaults>
  <a:extraClrSchemeLst>
    <a:extraClrScheme>
      <a:clrScheme name="Office Theme 1">
        <a:dk1>
          <a:srgbClr val="2A004E"/>
        </a:dk1>
        <a:lt1>
          <a:srgbClr val="FFFFFF"/>
        </a:lt1>
        <a:dk2>
          <a:srgbClr val="500093"/>
        </a:dk2>
        <a:lt2>
          <a:srgbClr val="00CCCC"/>
        </a:lt2>
        <a:accent1>
          <a:srgbClr val="D60093"/>
        </a:accent1>
        <a:accent2>
          <a:srgbClr val="0000FF"/>
        </a:accent2>
        <a:accent3>
          <a:srgbClr val="B3AAC8"/>
        </a:accent3>
        <a:accent4>
          <a:srgbClr val="DADADA"/>
        </a:accent4>
        <a:accent5>
          <a:srgbClr val="E8AAC8"/>
        </a:accent5>
        <a:accent6>
          <a:srgbClr val="0000E7"/>
        </a:accent6>
        <a:hlink>
          <a:srgbClr val="FFFF00"/>
        </a:hlink>
        <a:folHlink>
          <a:srgbClr val="7500D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CCECFF"/>
        </a:lt2>
        <a:accent1>
          <a:srgbClr val="CC99FF"/>
        </a:accent1>
        <a:accent2>
          <a:srgbClr val="3366FF"/>
        </a:accent2>
        <a:accent3>
          <a:srgbClr val="FFFFFF"/>
        </a:accent3>
        <a:accent4>
          <a:srgbClr val="000000"/>
        </a:accent4>
        <a:accent5>
          <a:srgbClr val="E2CAFF"/>
        </a:accent5>
        <a:accent6>
          <a:srgbClr val="2D5CE7"/>
        </a:accent6>
        <a:hlink>
          <a:srgbClr val="00CC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777777"/>
        </a:accent1>
        <a:accent2>
          <a:srgbClr val="CBCBCB"/>
        </a:accent2>
        <a:accent3>
          <a:srgbClr val="FFFFFF"/>
        </a:accent3>
        <a:accent4>
          <a:srgbClr val="000000"/>
        </a:accent4>
        <a:accent5>
          <a:srgbClr val="BDBDBD"/>
        </a:accent5>
        <a:accent6>
          <a:srgbClr val="B8B8B8"/>
        </a:accent6>
        <a:hlink>
          <a:srgbClr val="4D4D4D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00CCCC"/>
        </a:lt1>
        <a:dk2>
          <a:srgbClr val="FFFFCC"/>
        </a:dk2>
        <a:lt2>
          <a:srgbClr val="009999"/>
        </a:lt2>
        <a:accent1>
          <a:srgbClr val="CC99FF"/>
        </a:accent1>
        <a:accent2>
          <a:srgbClr val="3366FF"/>
        </a:accent2>
        <a:accent3>
          <a:srgbClr val="AAE2E2"/>
        </a:accent3>
        <a:accent4>
          <a:srgbClr val="000000"/>
        </a:accent4>
        <a:accent5>
          <a:srgbClr val="E2CAFF"/>
        </a:accent5>
        <a:accent6>
          <a:srgbClr val="2D5CE7"/>
        </a:accent6>
        <a:hlink>
          <a:srgbClr val="00CCFF"/>
        </a:hlink>
        <a:folHlink>
          <a:srgbClr val="00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3300"/>
        </a:dk1>
        <a:lt1>
          <a:srgbClr val="FFFFFF"/>
        </a:lt1>
        <a:dk2>
          <a:srgbClr val="669900"/>
        </a:dk2>
        <a:lt2>
          <a:srgbClr val="FFCC66"/>
        </a:lt2>
        <a:accent1>
          <a:srgbClr val="990033"/>
        </a:accent1>
        <a:accent2>
          <a:srgbClr val="FF9933"/>
        </a:accent2>
        <a:accent3>
          <a:srgbClr val="B8CAAA"/>
        </a:accent3>
        <a:accent4>
          <a:srgbClr val="DADADA"/>
        </a:accent4>
        <a:accent5>
          <a:srgbClr val="CAAAAD"/>
        </a:accent5>
        <a:accent6>
          <a:srgbClr val="E78A2D"/>
        </a:accent6>
        <a:hlink>
          <a:srgbClr val="CCCC00"/>
        </a:hlink>
        <a:folHlink>
          <a:srgbClr val="00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6">
        <a:dk1>
          <a:srgbClr val="663300"/>
        </a:dk1>
        <a:lt1>
          <a:srgbClr val="FFFFFF"/>
        </a:lt1>
        <a:dk2>
          <a:srgbClr val="CC6600"/>
        </a:dk2>
        <a:lt2>
          <a:srgbClr val="FFCC00"/>
        </a:lt2>
        <a:accent1>
          <a:srgbClr val="990033"/>
        </a:accent1>
        <a:accent2>
          <a:srgbClr val="FF0033"/>
        </a:accent2>
        <a:accent3>
          <a:srgbClr val="E2B8AA"/>
        </a:accent3>
        <a:accent4>
          <a:srgbClr val="DADADA"/>
        </a:accent4>
        <a:accent5>
          <a:srgbClr val="CAAAAD"/>
        </a:accent5>
        <a:accent6>
          <a:srgbClr val="E7002D"/>
        </a:accent6>
        <a:hlink>
          <a:srgbClr val="CCCC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660033"/>
        </a:dk1>
        <a:lt1>
          <a:srgbClr val="FFFFFF"/>
        </a:lt1>
        <a:dk2>
          <a:srgbClr val="990066"/>
        </a:dk2>
        <a:lt2>
          <a:srgbClr val="FFFF66"/>
        </a:lt2>
        <a:accent1>
          <a:srgbClr val="9933FF"/>
        </a:accent1>
        <a:accent2>
          <a:srgbClr val="00CCCC"/>
        </a:accent2>
        <a:accent3>
          <a:srgbClr val="CAAAB8"/>
        </a:accent3>
        <a:accent4>
          <a:srgbClr val="DADADA"/>
        </a:accent4>
        <a:accent5>
          <a:srgbClr val="CAADFF"/>
        </a:accent5>
        <a:accent6>
          <a:srgbClr val="00B9B9"/>
        </a:accent6>
        <a:hlink>
          <a:srgbClr val="CC66FF"/>
        </a:hlink>
        <a:folHlink>
          <a:srgbClr val="D60093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On-Screen Presentation 2</Template>
  <TotalTime>387</TotalTime>
  <Words>1711</Words>
  <Application>Microsoft Office PowerPoint</Application>
  <PresentationFormat>On-screen Show (4:3)</PresentationFormat>
  <Paragraphs>330</Paragraphs>
  <Slides>46</Slides>
  <Notes>0</Notes>
  <HiddenSlides>0</HiddenSlides>
  <MMClips>4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46</vt:i4>
      </vt:variant>
    </vt:vector>
  </HeadingPairs>
  <TitlesOfParts>
    <vt:vector size="47" baseType="lpstr">
      <vt:lpstr>On-Screen Presentation 2</vt:lpstr>
      <vt:lpstr>Cavity Resonators for Accelerators</vt:lpstr>
      <vt:lpstr>About CERN</vt:lpstr>
      <vt:lpstr>Science – Fiction </vt:lpstr>
      <vt:lpstr>CERN in the news</vt:lpstr>
      <vt:lpstr>Antimatter trapped</vt:lpstr>
      <vt:lpstr>Outline</vt:lpstr>
      <vt:lpstr>CERN accelerators</vt:lpstr>
      <vt:lpstr>Slide 8</vt:lpstr>
      <vt:lpstr>Model of the ion source</vt:lpstr>
      <vt:lpstr>Duoplasmatron principle</vt:lpstr>
      <vt:lpstr>Duoplasmatron - construction</vt:lpstr>
      <vt:lpstr>Slide 12</vt:lpstr>
      <vt:lpstr>Proton injector before ‘93 </vt:lpstr>
      <vt:lpstr>Radio Frequency Quadrupole</vt:lpstr>
      <vt:lpstr>Radio Frequency Quadrupole</vt:lpstr>
      <vt:lpstr>How does an RFQ work?</vt:lpstr>
      <vt:lpstr>Slide 17</vt:lpstr>
      <vt:lpstr>Drift Tube Linac</vt:lpstr>
      <vt:lpstr>Linac 2</vt:lpstr>
      <vt:lpstr>The drift tubes of Linac 2</vt:lpstr>
      <vt:lpstr>Slide 21</vt:lpstr>
      <vt:lpstr>PSB</vt:lpstr>
      <vt:lpstr>PSB cavity 3 … 8 MHz</vt:lpstr>
      <vt:lpstr>PSB cavity 0.6 … 2 MHz</vt:lpstr>
      <vt:lpstr>Slide 25</vt:lpstr>
      <vt:lpstr>PS – Proton Synchrotron</vt:lpstr>
      <vt:lpstr>Acceleration in a synchrotron</vt:lpstr>
      <vt:lpstr>PS accelerating cavities</vt:lpstr>
      <vt:lpstr>Longitudinal beam “gymnastics”</vt:lpstr>
      <vt:lpstr>PS 80 MHz cavity</vt:lpstr>
      <vt:lpstr>Higher Order Modes</vt:lpstr>
      <vt:lpstr>Slide 32</vt:lpstr>
      <vt:lpstr>SPS tunnel</vt:lpstr>
      <vt:lpstr>SPS accelerating cavities</vt:lpstr>
      <vt:lpstr>SPS Power sources</vt:lpstr>
      <vt:lpstr>Inside the 200 MHz cavity</vt:lpstr>
      <vt:lpstr>Travelling Wave structure – synchronous condition</vt:lpstr>
      <vt:lpstr>Slide 38</vt:lpstr>
      <vt:lpstr>Superconducting Cavities</vt:lpstr>
      <vt:lpstr>The LHC 400 MHz SC cavity</vt:lpstr>
      <vt:lpstr>Linear Collider Concepts</vt:lpstr>
      <vt:lpstr>ILC – 1.3 GHz SC RF</vt:lpstr>
      <vt:lpstr>CLIC 12 GHz structures</vt:lpstr>
      <vt:lpstr>More exotic cavities</vt:lpstr>
      <vt:lpstr>Crab Cavities for LHC upgrade</vt:lpstr>
      <vt:lpstr>Summary</vt:lpstr>
    </vt:vector>
  </TitlesOfParts>
  <Company>CERN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Cavity Resonators for Accelerators</dc:title>
  <dc:creator>Erk Jensen</dc:creator>
  <cp:lastModifiedBy>Erk Jensen</cp:lastModifiedBy>
  <cp:revision>15</cp:revision>
  <dcterms:created xsi:type="dcterms:W3CDTF">2010-11-26T16:43:20Z</dcterms:created>
  <dcterms:modified xsi:type="dcterms:W3CDTF">2010-11-28T16:49:44Z</dcterms:modified>
</cp:coreProperties>
</file>